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nthers.com/team/players-roster/austin-corbett/" TargetMode="External"/><Relationship Id="rId3" Type="http://schemas.openxmlformats.org/officeDocument/2006/relationships/hyperlink" Target="https://www.panthers.com/team/players-roster/bradley-bozeman/" TargetMode="External"/><Relationship Id="rId4" Type="http://schemas.openxmlformats.org/officeDocument/2006/relationships/hyperlink" Target="https://www.panthers.com/team/players-roster/pat-elflein/" TargetMode="External"/><Relationship Id="rId9" Type="http://schemas.openxmlformats.org/officeDocument/2006/relationships/hyperlink" Target="https://www.panthers.com/team/players-roster/cade-mays/" TargetMode="External"/><Relationship Id="rId5" Type="http://schemas.openxmlformats.org/officeDocument/2006/relationships/hyperlink" Target="https://www.panthers.com/team/players-roster/ickey-ekwonu/" TargetMode="External"/><Relationship Id="rId6" Type="http://schemas.openxmlformats.org/officeDocument/2006/relationships/hyperlink" Target="https://www.panthers.com/team/players-roster/brady-christensen/" TargetMode="External"/><Relationship Id="rId7" Type="http://schemas.openxmlformats.org/officeDocument/2006/relationships/hyperlink" Target="https://www.panthers.com/team/players-roster/michael-jordan/" TargetMode="External"/><Relationship Id="rId8" Type="http://schemas.openxmlformats.org/officeDocument/2006/relationships/hyperlink" Target="https://www.panthers.com/team/players-roster/deonte-brow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37eaba1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37eaba1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Starter plays most of the time esp for line men depth is basically a backup)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2b0a7d45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2b0a7d45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2b0a7d458_5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2b0a7d458_5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1db7edd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1db7edd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24005ed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24005ed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24005ed5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24005ed5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2b0a7d4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2b0a7d4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24005ed5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24005ed5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24005ed5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24005ed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24005ed5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24005ed5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1db7edd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1db7edd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2b0a7d4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2b0a7d4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1db7edd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1db7edd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2b0a7d45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2b0a7d45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2b0a7d4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2b0a7d4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2b0a7d45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2b0a7d45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2b0a7d4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2b0a7d4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39291b09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39291b0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2b0a7d45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2b0a7d45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2b0a7d458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2b0a7d458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1db7edd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1db7edd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1db7edd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1db7edd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2b0a7d45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2b0a7d45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2b0a7d45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2b0a7d45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2b0a7d45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2b0a7d45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2b0a7d45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2b0a7d45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2b0a7d4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2b0a7d4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7ee346764bb2d0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7ee346764bb2d0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2b0a7d4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2b0a7d4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Corral sustained a very minor injury at the bowl game in January of 2022 which hurt his draft stock a little, but </a:t>
            </a:r>
            <a:r>
              <a:rPr b="1" lang="en" sz="1200">
                <a:solidFill>
                  <a:srgbClr val="202124"/>
                </a:solidFill>
                <a:highlight>
                  <a:srgbClr val="FFFFFF"/>
                </a:highlight>
                <a:latin typeface="Roboto"/>
                <a:ea typeface="Roboto"/>
                <a:cs typeface="Roboto"/>
                <a:sym typeface="Roboto"/>
              </a:rPr>
              <a:t>he is still the best quarterback option in the draft.</a:t>
            </a:r>
            <a:endParaRPr b="1"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500">
                <a:solidFill>
                  <a:srgbClr val="555555"/>
                </a:solidFill>
                <a:highlight>
                  <a:srgbClr val="FFFFFF"/>
                </a:highlight>
              </a:rPr>
              <a:t>Ikemis a violent blocker in either gap or zone and the Panthers are hopeful he will make an immediate impact in the trenches.</a:t>
            </a:r>
            <a:endParaRPr sz="1500">
              <a:solidFill>
                <a:srgbClr val="555555"/>
              </a:solidFill>
              <a:highlight>
                <a:srgbClr val="FFFFFF"/>
              </a:highlight>
            </a:endParaRPr>
          </a:p>
          <a:p>
            <a:pPr indent="0" lvl="0" marL="0" rtl="0" algn="l">
              <a:spcBef>
                <a:spcPts val="0"/>
              </a:spcBef>
              <a:spcAft>
                <a:spcPts val="0"/>
              </a:spcAft>
              <a:buNone/>
            </a:pPr>
            <a:r>
              <a:rPr lang="en" sz="1500">
                <a:solidFill>
                  <a:srgbClr val="555555"/>
                </a:solidFill>
                <a:highlight>
                  <a:srgbClr val="FFFFFF"/>
                </a:highlight>
              </a:rPr>
              <a:t>He is inconsistent in pass sets and will need to develop, playing into the Bucs' strengths. </a:t>
            </a:r>
            <a:endParaRPr sz="1500">
              <a:solidFill>
                <a:srgbClr val="555555"/>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37eaba1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37eaba1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37eaba14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37eaba14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2b0a7d458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2b0a7d458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0aac4b23958eb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0aac4b23958eb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 christian mccaffery coming back.</a:t>
            </a:r>
            <a:endParaRPr/>
          </a:p>
          <a:p>
            <a:pPr indent="0" lvl="0" marL="0" rtl="0" algn="l">
              <a:spcBef>
                <a:spcPts val="0"/>
              </a:spcBef>
              <a:spcAft>
                <a:spcPts val="0"/>
              </a:spcAft>
              <a:buNone/>
            </a:pPr>
            <a:r>
              <a:rPr lang="en"/>
              <a:t>LT, C, RG Changed.</a:t>
            </a:r>
            <a:endParaRPr/>
          </a:p>
          <a:p>
            <a:pPr indent="0" lvl="0" marL="0" rtl="0" algn="l">
              <a:spcBef>
                <a:spcPts val="0"/>
              </a:spcBef>
              <a:spcAft>
                <a:spcPts val="0"/>
              </a:spcAft>
              <a:buNone/>
            </a:pPr>
            <a:r>
              <a:rPr lang="en"/>
              <a:t>(Starter plays most of the time esp for line men depth is basically a backup)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555555"/>
                </a:solidFill>
                <a:highlight>
                  <a:srgbClr val="FFFFFF"/>
                </a:highlight>
              </a:rPr>
              <a:t>right guard </a:t>
            </a:r>
            <a:r>
              <a:rPr lang="en" sz="1500" u="sng">
                <a:solidFill>
                  <a:srgbClr val="0072AD"/>
                </a:solidFill>
                <a:highlight>
                  <a:srgbClr val="FFFFFF"/>
                </a:highlight>
                <a:hlinkClick r:id="rId2">
                  <a:extLst>
                    <a:ext uri="{A12FA001-AC4F-418D-AE19-62706E023703}">
                      <ahyp:hlinkClr val="tx"/>
                    </a:ext>
                  </a:extLst>
                </a:hlinkClick>
              </a:rPr>
              <a:t>Austin Corbett</a:t>
            </a:r>
            <a:r>
              <a:rPr lang="en" sz="1500">
                <a:solidFill>
                  <a:srgbClr val="555555"/>
                </a:solidFill>
                <a:highlight>
                  <a:srgbClr val="FFFFFF"/>
                </a:highlight>
              </a:rPr>
              <a:t> coming in after a stint starting for the Super Bowl-champion Rams,</a:t>
            </a:r>
            <a:endParaRPr sz="1500">
              <a:solidFill>
                <a:srgbClr val="555555"/>
              </a:solidFill>
              <a:highlight>
                <a:srgbClr val="FFFFFF"/>
              </a:highlight>
            </a:endParaRPr>
          </a:p>
          <a:p>
            <a:pPr indent="0" lvl="0" marL="0" rtl="0" algn="l">
              <a:spcBef>
                <a:spcPts val="0"/>
              </a:spcBef>
              <a:spcAft>
                <a:spcPts val="0"/>
              </a:spcAft>
              <a:buNone/>
            </a:pPr>
            <a:r>
              <a:rPr lang="en" sz="1500">
                <a:solidFill>
                  <a:srgbClr val="555555"/>
                </a:solidFill>
                <a:highlight>
                  <a:srgbClr val="FFFFFF"/>
                </a:highlight>
              </a:rPr>
              <a:t> that side of the line looks like the kind of thing they can build on.</a:t>
            </a:r>
            <a:endParaRPr sz="1500">
              <a:solidFill>
                <a:srgbClr val="555555"/>
              </a:solidFill>
              <a:highlight>
                <a:srgbClr val="FFFFFF"/>
              </a:highlight>
            </a:endParaRPr>
          </a:p>
          <a:p>
            <a:pPr indent="0" lvl="0" marL="0" rtl="0" algn="l">
              <a:spcBef>
                <a:spcPts val="0"/>
              </a:spcBef>
              <a:spcAft>
                <a:spcPts val="0"/>
              </a:spcAft>
              <a:buNone/>
            </a:pPr>
            <a:r>
              <a:t/>
            </a:r>
            <a:endParaRPr sz="1500">
              <a:solidFill>
                <a:srgbClr val="555555"/>
              </a:solidFill>
              <a:highlight>
                <a:srgbClr val="FFFFFF"/>
              </a:highlight>
            </a:endParaRPr>
          </a:p>
          <a:p>
            <a:pPr indent="0" lvl="0" marL="0" rtl="0" algn="l">
              <a:spcBef>
                <a:spcPts val="0"/>
              </a:spcBef>
              <a:spcAft>
                <a:spcPts val="0"/>
              </a:spcAft>
              <a:buNone/>
            </a:pPr>
            <a:r>
              <a:rPr lang="en" sz="1500">
                <a:solidFill>
                  <a:srgbClr val="555555"/>
                </a:solidFill>
                <a:highlight>
                  <a:srgbClr val="FFFFFF"/>
                </a:highlight>
              </a:rPr>
              <a:t>the Panthers have more options than in the past, from a center competition that includes </a:t>
            </a:r>
            <a:r>
              <a:rPr lang="en" sz="1500" u="sng">
                <a:solidFill>
                  <a:srgbClr val="0072AD"/>
                </a:solidFill>
                <a:highlight>
                  <a:srgbClr val="FFFFFF"/>
                </a:highlight>
                <a:hlinkClick r:id="rId3">
                  <a:extLst>
                    <a:ext uri="{A12FA001-AC4F-418D-AE19-62706E023703}">
                      <ahyp:hlinkClr val="tx"/>
                    </a:ext>
                  </a:extLst>
                </a:hlinkClick>
              </a:rPr>
              <a:t>Bradley Bozeman</a:t>
            </a:r>
            <a:r>
              <a:rPr lang="en" sz="1500">
                <a:solidFill>
                  <a:srgbClr val="555555"/>
                </a:solidFill>
                <a:highlight>
                  <a:srgbClr val="FFFFFF"/>
                </a:highlight>
              </a:rPr>
              <a:t> and </a:t>
            </a:r>
            <a:r>
              <a:rPr lang="en" sz="1500" u="sng">
                <a:solidFill>
                  <a:srgbClr val="0072AD"/>
                </a:solidFill>
                <a:highlight>
                  <a:srgbClr val="FFFFFF"/>
                </a:highlight>
                <a:hlinkClick r:id="rId4">
                  <a:extLst>
                    <a:ext uri="{A12FA001-AC4F-418D-AE19-62706E023703}">
                      <ahyp:hlinkClr val="tx"/>
                    </a:ext>
                  </a:extLst>
                </a:hlinkClick>
              </a:rPr>
              <a:t>Pat Elflein</a:t>
            </a:r>
            <a:r>
              <a:rPr lang="en" sz="1500">
                <a:solidFill>
                  <a:srgbClr val="555555"/>
                </a:solidFill>
                <a:highlight>
                  <a:srgbClr val="FFFFFF"/>
                </a:highlight>
              </a:rPr>
              <a:t>, to drafting </a:t>
            </a:r>
            <a:r>
              <a:rPr lang="en" sz="1500" u="sng">
                <a:solidFill>
                  <a:srgbClr val="0072AD"/>
                </a:solidFill>
                <a:highlight>
                  <a:srgbClr val="FFFFFF"/>
                </a:highlight>
                <a:hlinkClick r:id="rId5">
                  <a:extLst>
                    <a:ext uri="{A12FA001-AC4F-418D-AE19-62706E023703}">
                      <ahyp:hlinkClr val="tx"/>
                    </a:ext>
                  </a:extLst>
                </a:hlinkClick>
              </a:rPr>
              <a:t>Ikem Ekwonu</a:t>
            </a:r>
            <a:r>
              <a:rPr lang="en" sz="1500">
                <a:solidFill>
                  <a:srgbClr val="555555"/>
                </a:solidFill>
                <a:highlight>
                  <a:srgbClr val="FFFFFF"/>
                </a:highlight>
              </a:rPr>
              <a:t> to play left tackle, and a collection of players including </a:t>
            </a:r>
            <a:r>
              <a:rPr lang="en" sz="1500" u="sng">
                <a:solidFill>
                  <a:srgbClr val="0072AD"/>
                </a:solidFill>
                <a:highlight>
                  <a:srgbClr val="FFFFFF"/>
                </a:highlight>
                <a:hlinkClick r:id="rId6">
                  <a:extLst>
                    <a:ext uri="{A12FA001-AC4F-418D-AE19-62706E023703}">
                      <ahyp:hlinkClr val="tx"/>
                    </a:ext>
                  </a:extLst>
                </a:hlinkClick>
              </a:rPr>
              <a:t>Brady Christensen</a:t>
            </a:r>
            <a:r>
              <a:rPr lang="en" sz="1500">
                <a:solidFill>
                  <a:srgbClr val="555555"/>
                </a:solidFill>
                <a:highlight>
                  <a:srgbClr val="FFFFFF"/>
                </a:highlight>
              </a:rPr>
              <a:t>, </a:t>
            </a:r>
            <a:r>
              <a:rPr lang="en" sz="1500" u="sng">
                <a:solidFill>
                  <a:srgbClr val="0072AD"/>
                </a:solidFill>
                <a:highlight>
                  <a:srgbClr val="FFFFFF"/>
                </a:highlight>
                <a:hlinkClick r:id="rId7">
                  <a:extLst>
                    <a:ext uri="{A12FA001-AC4F-418D-AE19-62706E023703}">
                      <ahyp:hlinkClr val="tx"/>
                    </a:ext>
                  </a:extLst>
                </a:hlinkClick>
              </a:rPr>
              <a:t>Michael Jordan</a:t>
            </a:r>
            <a:r>
              <a:rPr lang="en" sz="1500">
                <a:solidFill>
                  <a:srgbClr val="555555"/>
                </a:solidFill>
                <a:highlight>
                  <a:srgbClr val="FFFFFF"/>
                </a:highlight>
              </a:rPr>
              <a:t>, </a:t>
            </a:r>
            <a:r>
              <a:rPr lang="en" sz="1500" u="sng">
                <a:solidFill>
                  <a:srgbClr val="0072AD"/>
                </a:solidFill>
                <a:highlight>
                  <a:srgbClr val="FFFFFF"/>
                </a:highlight>
                <a:hlinkClick r:id="rId8">
                  <a:extLst>
                    <a:ext uri="{A12FA001-AC4F-418D-AE19-62706E023703}">
                      <ahyp:hlinkClr val="tx"/>
                    </a:ext>
                  </a:extLst>
                </a:hlinkClick>
              </a:rPr>
              <a:t>Deonte Brown</a:t>
            </a:r>
            <a:r>
              <a:rPr lang="en" sz="1500">
                <a:solidFill>
                  <a:srgbClr val="555555"/>
                </a:solidFill>
                <a:highlight>
                  <a:srgbClr val="FFFFFF"/>
                </a:highlight>
              </a:rPr>
              <a:t>, and </a:t>
            </a:r>
            <a:r>
              <a:rPr lang="en" sz="1500" u="sng">
                <a:solidFill>
                  <a:srgbClr val="0072AD"/>
                </a:solidFill>
                <a:highlight>
                  <a:srgbClr val="FFFFFF"/>
                </a:highlight>
                <a:hlinkClick r:id="rId9">
                  <a:extLst>
                    <a:ext uri="{A12FA001-AC4F-418D-AE19-62706E023703}">
                      <ahyp:hlinkClr val="tx"/>
                    </a:ext>
                  </a:extLst>
                </a:hlinkClick>
              </a:rPr>
              <a:t>Cade Mays</a:t>
            </a:r>
            <a:r>
              <a:rPr lang="en" sz="1500">
                <a:solidFill>
                  <a:srgbClr val="555555"/>
                </a:solidFill>
                <a:highlight>
                  <a:srgbClr val="FFFFFF"/>
                </a:highlight>
              </a:rPr>
              <a:t> who could all play a role.</a:t>
            </a:r>
            <a:endParaRPr sz="1500">
              <a:solidFill>
                <a:srgbClr val="555555"/>
              </a:solidFill>
              <a:highlight>
                <a:srgbClr val="FFFFFF"/>
              </a:highlight>
            </a:endParaRPr>
          </a:p>
          <a:p>
            <a:pPr indent="0" lvl="0" marL="0" rtl="0" algn="l">
              <a:spcBef>
                <a:spcPts val="0"/>
              </a:spcBef>
              <a:spcAft>
                <a:spcPts val="0"/>
              </a:spcAft>
              <a:buNone/>
            </a:pPr>
            <a:r>
              <a:t/>
            </a:r>
            <a:endParaRPr sz="1500">
              <a:solidFill>
                <a:srgbClr val="555555"/>
              </a:solidFill>
              <a:highlight>
                <a:srgbClr val="FFFFFF"/>
              </a:highlight>
            </a:endParaRPr>
          </a:p>
          <a:p>
            <a:pPr indent="0" lvl="0" marL="0" rtl="0" algn="l">
              <a:spcBef>
                <a:spcPts val="0"/>
              </a:spcBef>
              <a:spcAft>
                <a:spcPts val="0"/>
              </a:spcAft>
              <a:buNone/>
            </a:pPr>
            <a:r>
              <a:t/>
            </a:r>
            <a:endParaRPr sz="1500">
              <a:solidFill>
                <a:srgbClr val="555555"/>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822525" y="876138"/>
            <a:ext cx="4810200" cy="3476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920175" y="988038"/>
            <a:ext cx="4614900" cy="325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438975" y="876076"/>
            <a:ext cx="481200" cy="4812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511275" y="714476"/>
            <a:ext cx="2533800" cy="2228700"/>
          </a:xfrm>
          <a:prstGeom prst="rect">
            <a:avLst/>
          </a:prstGeom>
          <a:noFill/>
        </p:spPr>
        <p:txBody>
          <a:bodyPr anchorCtr="0" anchor="t" bIns="91425" lIns="91425" spcFirstLastPara="1" rIns="91425" wrap="square" tIns="91425">
            <a:normAutofit/>
          </a:bodyPr>
          <a:lstStyle>
            <a:lvl1pPr lvl="0" algn="r">
              <a:lnSpc>
                <a:spcPct val="100000"/>
              </a:lnSpc>
              <a:spcBef>
                <a:spcPts val="0"/>
              </a:spcBef>
              <a:spcAft>
                <a:spcPts val="0"/>
              </a:spcAft>
              <a:buClr>
                <a:schemeClr val="dk1"/>
              </a:buClr>
              <a:buSzPts val="2600"/>
              <a:buNone/>
              <a:defRPr sz="2600">
                <a:solidFill>
                  <a:schemeClr val="dk1"/>
                </a:solidFill>
              </a:defRPr>
            </a:lvl1pPr>
            <a:lvl2pPr lvl="1" algn="r">
              <a:lnSpc>
                <a:spcPct val="100000"/>
              </a:lnSpc>
              <a:spcBef>
                <a:spcPts val="0"/>
              </a:spcBef>
              <a:spcAft>
                <a:spcPts val="0"/>
              </a:spcAft>
              <a:buClr>
                <a:schemeClr val="dk1"/>
              </a:buClr>
              <a:buSzPts val="2600"/>
              <a:buNone/>
              <a:defRPr sz="2600">
                <a:solidFill>
                  <a:schemeClr val="dk1"/>
                </a:solidFill>
              </a:defRPr>
            </a:lvl2pPr>
            <a:lvl3pPr lvl="2" algn="r">
              <a:lnSpc>
                <a:spcPct val="100000"/>
              </a:lnSpc>
              <a:spcBef>
                <a:spcPts val="0"/>
              </a:spcBef>
              <a:spcAft>
                <a:spcPts val="0"/>
              </a:spcAft>
              <a:buClr>
                <a:schemeClr val="dk1"/>
              </a:buClr>
              <a:buSzPts val="2600"/>
              <a:buNone/>
              <a:defRPr sz="2600">
                <a:solidFill>
                  <a:schemeClr val="dk1"/>
                </a:solidFill>
              </a:defRPr>
            </a:lvl3pPr>
            <a:lvl4pPr lvl="3" algn="r">
              <a:lnSpc>
                <a:spcPct val="100000"/>
              </a:lnSpc>
              <a:spcBef>
                <a:spcPts val="0"/>
              </a:spcBef>
              <a:spcAft>
                <a:spcPts val="0"/>
              </a:spcAft>
              <a:buClr>
                <a:schemeClr val="dk1"/>
              </a:buClr>
              <a:buSzPts val="2600"/>
              <a:buNone/>
              <a:defRPr sz="2600">
                <a:solidFill>
                  <a:schemeClr val="dk1"/>
                </a:solidFill>
              </a:defRPr>
            </a:lvl4pPr>
            <a:lvl5pPr lvl="4" algn="r">
              <a:lnSpc>
                <a:spcPct val="100000"/>
              </a:lnSpc>
              <a:spcBef>
                <a:spcPts val="0"/>
              </a:spcBef>
              <a:spcAft>
                <a:spcPts val="0"/>
              </a:spcAft>
              <a:buClr>
                <a:schemeClr val="dk1"/>
              </a:buClr>
              <a:buSzPts val="2600"/>
              <a:buNone/>
              <a:defRPr sz="2600">
                <a:solidFill>
                  <a:schemeClr val="dk1"/>
                </a:solidFill>
              </a:defRPr>
            </a:lvl5pPr>
            <a:lvl6pPr lvl="5" algn="r">
              <a:lnSpc>
                <a:spcPct val="100000"/>
              </a:lnSpc>
              <a:spcBef>
                <a:spcPts val="0"/>
              </a:spcBef>
              <a:spcAft>
                <a:spcPts val="0"/>
              </a:spcAft>
              <a:buClr>
                <a:schemeClr val="dk1"/>
              </a:buClr>
              <a:buSzPts val="2600"/>
              <a:buNone/>
              <a:defRPr sz="2600">
                <a:solidFill>
                  <a:schemeClr val="dk1"/>
                </a:solidFill>
              </a:defRPr>
            </a:lvl6pPr>
            <a:lvl7pPr lvl="6" algn="r">
              <a:lnSpc>
                <a:spcPct val="100000"/>
              </a:lnSpc>
              <a:spcBef>
                <a:spcPts val="0"/>
              </a:spcBef>
              <a:spcAft>
                <a:spcPts val="0"/>
              </a:spcAft>
              <a:buClr>
                <a:schemeClr val="dk1"/>
              </a:buClr>
              <a:buSzPts val="2600"/>
              <a:buNone/>
              <a:defRPr sz="2600">
                <a:solidFill>
                  <a:schemeClr val="dk1"/>
                </a:solidFill>
              </a:defRPr>
            </a:lvl7pPr>
            <a:lvl8pPr lvl="7" algn="r">
              <a:lnSpc>
                <a:spcPct val="100000"/>
              </a:lnSpc>
              <a:spcBef>
                <a:spcPts val="0"/>
              </a:spcBef>
              <a:spcAft>
                <a:spcPts val="0"/>
              </a:spcAft>
              <a:buClr>
                <a:schemeClr val="dk1"/>
              </a:buClr>
              <a:buSzPts val="2600"/>
              <a:buNone/>
              <a:defRPr sz="2600">
                <a:solidFill>
                  <a:schemeClr val="dk1"/>
                </a:solidFill>
              </a:defRPr>
            </a:lvl8pPr>
            <a:lvl9pPr lvl="8" algn="r">
              <a:lnSpc>
                <a:spcPct val="100000"/>
              </a:lnSpc>
              <a:spcBef>
                <a:spcPts val="0"/>
              </a:spcBef>
              <a:spcAft>
                <a:spcPts val="0"/>
              </a:spcAft>
              <a:buClr>
                <a:schemeClr val="dk1"/>
              </a:buClr>
              <a:buSzPts val="2600"/>
              <a:buNone/>
              <a:defRPr sz="2600">
                <a:solidFill>
                  <a:schemeClr val="dk1"/>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hyperlink" Target="https://www.panthers.com/team/players-roster/cade-mays/" TargetMode="External"/><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panthers.com/team/players-roster/austin-corbett/" TargetMode="External"/><Relationship Id="rId4" Type="http://schemas.openxmlformats.org/officeDocument/2006/relationships/hyperlink" Target="https://www.panthers.com/team/players-roster/bradley-bozeman/" TargetMode="External"/><Relationship Id="rId9" Type="http://schemas.openxmlformats.org/officeDocument/2006/relationships/hyperlink" Target="https://www.panthers.com/team/players-roster/deonte-brown/" TargetMode="External"/><Relationship Id="rId5" Type="http://schemas.openxmlformats.org/officeDocument/2006/relationships/hyperlink" Target="https://www.panthers.com/team/players-roster/pat-elflein/" TargetMode="External"/><Relationship Id="rId6" Type="http://schemas.openxmlformats.org/officeDocument/2006/relationships/hyperlink" Target="https://www.panthers.com/team/players-roster/ickey-ekwonu/" TargetMode="External"/><Relationship Id="rId7" Type="http://schemas.openxmlformats.org/officeDocument/2006/relationships/hyperlink" Target="https://www.panthers.com/team/players-roster/brady-christensen/" TargetMode="External"/><Relationship Id="rId8" Type="http://schemas.openxmlformats.org/officeDocument/2006/relationships/hyperlink" Target="https://www.panthers.com/team/players-roster/michael-jord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www.google.com/search?rlz=1C1ONGR_enUS991US991&amp;q=tampa+bay+buccaneers&amp;stick=H4sIAAAAAAAAAONgVuLQz9U3MM8xMnnEaMwt8PLHPWEprUlrTl5jVOHiCs7IL3fNK8ksqRQS42KDsnikuLjgmngWsYqUJOYWJCokJVYqJJUmJyfmpaYWFQMAGzeDsVkAAAA&amp;sa=X&amp;ved=2ahUKEwiXmeeGoZ74AhXUmIQIHfMfDvkQ1i96BAgeEAI" TargetMode="Externa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tathead.com/" TargetMode="External"/><Relationship Id="rId4" Type="http://schemas.openxmlformats.org/officeDocument/2006/relationships/hyperlink" Target="http://www.panthers.com" TargetMode="External"/><Relationship Id="rId5" Type="http://schemas.openxmlformats.org/officeDocument/2006/relationships/hyperlink" Target="https://www.si.com/nfl/panthers/gm-report/projecting" TargetMode="External"/><Relationship Id="rId6" Type="http://schemas.openxmlformats.org/officeDocument/2006/relationships/hyperlink" Target="https://www.pro-football-reference.com/" TargetMode="External"/><Relationship Id="rId7" Type="http://schemas.openxmlformats.org/officeDocument/2006/relationships/hyperlink" Target="https://www.pff.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0.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1" Type="http://schemas.openxmlformats.org/officeDocument/2006/relationships/hyperlink" Target="https://www.panthers.com/team/players-roster/cade-mays/" TargetMode="External"/><Relationship Id="rId10" Type="http://schemas.openxmlformats.org/officeDocument/2006/relationships/hyperlink" Target="https://www.panthers.com/team/players-roster/amare-barno/" TargetMode="External"/><Relationship Id="rId13" Type="http://schemas.openxmlformats.org/officeDocument/2006/relationships/hyperlink" Target="https://www.panthers.com/team/players-roster/kalon-barnes/" TargetMode="External"/><Relationship Id="rId12" Type="http://schemas.openxmlformats.org/officeDocument/2006/relationships/hyperlink" Target="https://www.panthers.com/team/players-roster/cade-mays/"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panthers.com/team/players-roster/ickey-ekwonu/" TargetMode="External"/><Relationship Id="rId4" Type="http://schemas.openxmlformats.org/officeDocument/2006/relationships/hyperlink" Target="https://www.panthers.com/team/players-roster/ickey-ekwonu/" TargetMode="External"/><Relationship Id="rId9" Type="http://schemas.openxmlformats.org/officeDocument/2006/relationships/hyperlink" Target="https://www.panthers.com/team/players-roster/amare-barno/" TargetMode="External"/><Relationship Id="rId15" Type="http://schemas.openxmlformats.org/officeDocument/2006/relationships/image" Target="../media/image7.png"/><Relationship Id="rId14" Type="http://schemas.openxmlformats.org/officeDocument/2006/relationships/hyperlink" Target="https://www.panthers.com/team/players-roster/kalon-barnes/" TargetMode="External"/><Relationship Id="rId17" Type="http://schemas.openxmlformats.org/officeDocument/2006/relationships/image" Target="../media/image10.png"/><Relationship Id="rId16" Type="http://schemas.openxmlformats.org/officeDocument/2006/relationships/image" Target="../media/image11.png"/><Relationship Id="rId5" Type="http://schemas.openxmlformats.org/officeDocument/2006/relationships/hyperlink" Target="https://www.panthers.com/team/players-roster/matt-corral/" TargetMode="External"/><Relationship Id="rId19" Type="http://schemas.openxmlformats.org/officeDocument/2006/relationships/image" Target="../media/image12.png"/><Relationship Id="rId6" Type="http://schemas.openxmlformats.org/officeDocument/2006/relationships/hyperlink" Target="https://www.panthers.com/team/players-roster/matt-corral/" TargetMode="External"/><Relationship Id="rId18" Type="http://schemas.openxmlformats.org/officeDocument/2006/relationships/image" Target="../media/image14.png"/><Relationship Id="rId7" Type="http://schemas.openxmlformats.org/officeDocument/2006/relationships/hyperlink" Target="https://www.panthers.com/team/players-roster/brandon-smith/" TargetMode="External"/><Relationship Id="rId8" Type="http://schemas.openxmlformats.org/officeDocument/2006/relationships/hyperlink" Target="https://www.panthers.com/team/players-roster/brandon-smit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panthers.com/team/players-roster/matt-corral/" TargetMode="External"/><Relationship Id="rId4" Type="http://schemas.openxmlformats.org/officeDocument/2006/relationships/image" Target="../media/image6.jp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61500" y="274400"/>
            <a:ext cx="4210500" cy="4389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4000"/>
              <a:t>Carolina Panthers Analytics Presentation</a:t>
            </a:r>
            <a:endParaRPr b="1" sz="4000"/>
          </a:p>
          <a:p>
            <a:pPr indent="0" lvl="0" marL="0" rtl="0" algn="l">
              <a:spcBef>
                <a:spcPts val="0"/>
              </a:spcBef>
              <a:spcAft>
                <a:spcPts val="0"/>
              </a:spcAft>
              <a:buNone/>
            </a:pPr>
            <a:r>
              <a:t/>
            </a:r>
            <a:endParaRPr b="1" sz="3200"/>
          </a:p>
          <a:p>
            <a:pPr indent="0" lvl="0" marL="0" rtl="0" algn="l">
              <a:spcBef>
                <a:spcPts val="0"/>
              </a:spcBef>
              <a:spcAft>
                <a:spcPts val="0"/>
              </a:spcAft>
              <a:buNone/>
            </a:pPr>
            <a:r>
              <a:t/>
            </a:r>
            <a:endParaRPr b="1" sz="3200"/>
          </a:p>
          <a:p>
            <a:pPr indent="0" lvl="0" marL="0" rtl="0" algn="l">
              <a:spcBef>
                <a:spcPts val="0"/>
              </a:spcBef>
              <a:spcAft>
                <a:spcPts val="0"/>
              </a:spcAft>
              <a:buNone/>
            </a:pPr>
            <a:r>
              <a:rPr b="1" lang="en" sz="2650">
                <a:solidFill>
                  <a:schemeClr val="lt2"/>
                </a:solidFill>
              </a:rPr>
              <a:t>Kyle Hayes</a:t>
            </a:r>
            <a:endParaRPr b="1" sz="2650">
              <a:solidFill>
                <a:schemeClr val="lt2"/>
              </a:solidFill>
            </a:endParaRPr>
          </a:p>
          <a:p>
            <a:pPr indent="0" lvl="0" marL="0" rtl="0" algn="l">
              <a:spcBef>
                <a:spcPts val="0"/>
              </a:spcBef>
              <a:spcAft>
                <a:spcPts val="0"/>
              </a:spcAft>
              <a:buNone/>
            </a:pPr>
            <a:r>
              <a:rPr b="1" lang="en" sz="2650">
                <a:solidFill>
                  <a:schemeClr val="lt2"/>
                </a:solidFill>
              </a:rPr>
              <a:t>Tasmin Taylor</a:t>
            </a:r>
            <a:endParaRPr b="1" sz="2650">
              <a:solidFill>
                <a:schemeClr val="lt2"/>
              </a:solidFill>
            </a:endParaRPr>
          </a:p>
          <a:p>
            <a:pPr indent="0" lvl="0" marL="0" rtl="0" algn="l">
              <a:spcBef>
                <a:spcPts val="0"/>
              </a:spcBef>
              <a:spcAft>
                <a:spcPts val="0"/>
              </a:spcAft>
              <a:buNone/>
            </a:pPr>
            <a:r>
              <a:rPr b="1" lang="en" sz="2650">
                <a:solidFill>
                  <a:schemeClr val="lt2"/>
                </a:solidFill>
              </a:rPr>
              <a:t>Jaren Robbins</a:t>
            </a:r>
            <a:endParaRPr b="1" sz="2650">
              <a:solidFill>
                <a:schemeClr val="lt2"/>
              </a:solidFill>
            </a:endParaRPr>
          </a:p>
          <a:p>
            <a:pPr indent="0" lvl="0" marL="0" rtl="0" algn="l">
              <a:spcBef>
                <a:spcPts val="0"/>
              </a:spcBef>
              <a:spcAft>
                <a:spcPts val="0"/>
              </a:spcAft>
              <a:buNone/>
            </a:pPr>
            <a:r>
              <a:rPr b="1" lang="en" sz="2650">
                <a:solidFill>
                  <a:schemeClr val="lt2"/>
                </a:solidFill>
              </a:rPr>
              <a:t>Keerthi Talluri</a:t>
            </a:r>
            <a:endParaRPr b="1" sz="2650">
              <a:solidFill>
                <a:schemeClr val="lt2"/>
              </a:solidFill>
            </a:endParaRPr>
          </a:p>
        </p:txBody>
      </p:sp>
      <p:pic>
        <p:nvPicPr>
          <p:cNvPr id="62" name="Google Shape;62;p14"/>
          <p:cNvPicPr preferRelativeResize="0"/>
          <p:nvPr/>
        </p:nvPicPr>
        <p:blipFill>
          <a:blip r:embed="rId3">
            <a:alphaModFix/>
          </a:blip>
          <a:stretch>
            <a:fillRect/>
          </a:stretch>
        </p:blipFill>
        <p:spPr>
          <a:xfrm>
            <a:off x="4000500" y="39650"/>
            <a:ext cx="51435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4223575" y="698850"/>
            <a:ext cx="4622100" cy="44448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0"/>
              </a:spcAft>
              <a:buNone/>
            </a:pPr>
            <a:r>
              <a:rPr lang="en" sz="1100">
                <a:solidFill>
                  <a:srgbClr val="000000"/>
                </a:solidFill>
              </a:rPr>
              <a:t>.</a:t>
            </a:r>
            <a:endParaRPr sz="1100">
              <a:solidFill>
                <a:srgbClr val="000000"/>
              </a:solidFill>
            </a:endParaRPr>
          </a:p>
          <a:p>
            <a:pPr indent="-328712" lvl="0" marL="457200" rtl="0" algn="l">
              <a:lnSpc>
                <a:spcPct val="100000"/>
              </a:lnSpc>
              <a:spcBef>
                <a:spcPts val="0"/>
              </a:spcBef>
              <a:spcAft>
                <a:spcPts val="0"/>
              </a:spcAft>
              <a:buClr>
                <a:schemeClr val="dk1"/>
              </a:buClr>
              <a:buSzPct val="100000"/>
              <a:buChar char="●"/>
            </a:pPr>
            <a:r>
              <a:rPr lang="en" sz="1854">
                <a:solidFill>
                  <a:schemeClr val="dk1"/>
                </a:solidFill>
              </a:rPr>
              <a:t>LT, C, RG Changed.</a:t>
            </a:r>
            <a:endParaRPr sz="1854">
              <a:solidFill>
                <a:schemeClr val="dk1"/>
              </a:solidFill>
            </a:endParaRPr>
          </a:p>
          <a:p>
            <a:pPr indent="0" lvl="0" marL="0" rtl="0" algn="l">
              <a:lnSpc>
                <a:spcPct val="100000"/>
              </a:lnSpc>
              <a:spcBef>
                <a:spcPts val="0"/>
              </a:spcBef>
              <a:spcAft>
                <a:spcPts val="0"/>
              </a:spcAft>
              <a:buNone/>
            </a:pPr>
            <a:r>
              <a:t/>
            </a:r>
            <a:endParaRPr sz="1454">
              <a:solidFill>
                <a:srgbClr val="000000"/>
              </a:solidFill>
            </a:endParaRPr>
          </a:p>
          <a:p>
            <a:pPr indent="-328712" lvl="0" marL="457200" rtl="0" algn="l">
              <a:lnSpc>
                <a:spcPct val="100000"/>
              </a:lnSpc>
              <a:spcBef>
                <a:spcPts val="0"/>
              </a:spcBef>
              <a:spcAft>
                <a:spcPts val="0"/>
              </a:spcAft>
              <a:buClr>
                <a:schemeClr val="dk1"/>
              </a:buClr>
              <a:buSzPct val="100000"/>
              <a:buChar char="●"/>
            </a:pPr>
            <a:r>
              <a:rPr lang="en" sz="1854">
                <a:solidFill>
                  <a:schemeClr val="dk1"/>
                </a:solidFill>
              </a:rPr>
              <a:t>Right guard </a:t>
            </a:r>
            <a:r>
              <a:rPr lang="en" sz="1854" u="sng">
                <a:solidFill>
                  <a:schemeClr val="dk1"/>
                </a:solidFill>
                <a:hlinkClick r:id="rId3">
                  <a:extLst>
                    <a:ext uri="{A12FA001-AC4F-418D-AE19-62706E023703}">
                      <ahyp:hlinkClr val="tx"/>
                    </a:ext>
                  </a:extLst>
                </a:hlinkClick>
              </a:rPr>
              <a:t>Austin Corbett</a:t>
            </a:r>
            <a:r>
              <a:rPr lang="en" sz="1854">
                <a:solidFill>
                  <a:schemeClr val="dk1"/>
                </a:solidFill>
              </a:rPr>
              <a:t> coming in after a stint starting for the Super Bowl-champion Rams, that side of the line looks like the kind of thing they can build on.</a:t>
            </a:r>
            <a:endParaRPr sz="1854">
              <a:solidFill>
                <a:schemeClr val="dk1"/>
              </a:solidFill>
            </a:endParaRPr>
          </a:p>
          <a:p>
            <a:pPr indent="0" lvl="0" marL="0" rtl="0" algn="l">
              <a:lnSpc>
                <a:spcPct val="100000"/>
              </a:lnSpc>
              <a:spcBef>
                <a:spcPts val="0"/>
              </a:spcBef>
              <a:spcAft>
                <a:spcPts val="0"/>
              </a:spcAft>
              <a:buNone/>
            </a:pPr>
            <a:r>
              <a:t/>
            </a:r>
            <a:endParaRPr sz="1854">
              <a:solidFill>
                <a:schemeClr val="dk1"/>
              </a:solidFill>
            </a:endParaRPr>
          </a:p>
          <a:p>
            <a:pPr indent="-328712" lvl="0" marL="457200" rtl="0" algn="l">
              <a:lnSpc>
                <a:spcPct val="100000"/>
              </a:lnSpc>
              <a:spcBef>
                <a:spcPts val="0"/>
              </a:spcBef>
              <a:spcAft>
                <a:spcPts val="0"/>
              </a:spcAft>
              <a:buClr>
                <a:schemeClr val="dk1"/>
              </a:buClr>
              <a:buSzPct val="100000"/>
              <a:buChar char="●"/>
            </a:pPr>
            <a:r>
              <a:rPr lang="en" sz="1854">
                <a:solidFill>
                  <a:schemeClr val="dk1"/>
                </a:solidFill>
              </a:rPr>
              <a:t>The Panthers have more options than in the past, from a center competition that includes </a:t>
            </a:r>
            <a:r>
              <a:rPr lang="en" sz="1854" u="sng">
                <a:solidFill>
                  <a:schemeClr val="dk1"/>
                </a:solidFill>
                <a:hlinkClick r:id="rId4">
                  <a:extLst>
                    <a:ext uri="{A12FA001-AC4F-418D-AE19-62706E023703}">
                      <ahyp:hlinkClr val="tx"/>
                    </a:ext>
                  </a:extLst>
                </a:hlinkClick>
              </a:rPr>
              <a:t>Bradley Bozeman</a:t>
            </a:r>
            <a:r>
              <a:rPr lang="en" sz="1854">
                <a:solidFill>
                  <a:schemeClr val="dk1"/>
                </a:solidFill>
              </a:rPr>
              <a:t> and </a:t>
            </a:r>
            <a:r>
              <a:rPr lang="en" sz="1854" u="sng">
                <a:solidFill>
                  <a:schemeClr val="dk1"/>
                </a:solidFill>
                <a:hlinkClick r:id="rId5">
                  <a:extLst>
                    <a:ext uri="{A12FA001-AC4F-418D-AE19-62706E023703}">
                      <ahyp:hlinkClr val="tx"/>
                    </a:ext>
                  </a:extLst>
                </a:hlinkClick>
              </a:rPr>
              <a:t>Pat Elflein</a:t>
            </a:r>
            <a:r>
              <a:rPr lang="en" sz="1854">
                <a:solidFill>
                  <a:schemeClr val="dk1"/>
                </a:solidFill>
              </a:rPr>
              <a:t>, to drafting </a:t>
            </a:r>
            <a:r>
              <a:rPr lang="en" sz="1854" u="sng">
                <a:solidFill>
                  <a:schemeClr val="dk1"/>
                </a:solidFill>
                <a:hlinkClick r:id="rId6">
                  <a:extLst>
                    <a:ext uri="{A12FA001-AC4F-418D-AE19-62706E023703}">
                      <ahyp:hlinkClr val="tx"/>
                    </a:ext>
                  </a:extLst>
                </a:hlinkClick>
              </a:rPr>
              <a:t>Ikem Ekwonu</a:t>
            </a:r>
            <a:r>
              <a:rPr lang="en" sz="1854">
                <a:solidFill>
                  <a:schemeClr val="dk1"/>
                </a:solidFill>
              </a:rPr>
              <a:t> to play left tackle.</a:t>
            </a:r>
            <a:endParaRPr sz="1854">
              <a:solidFill>
                <a:schemeClr val="dk1"/>
              </a:solidFill>
            </a:endParaRPr>
          </a:p>
          <a:p>
            <a:pPr indent="0" lvl="0" marL="0" rtl="0" algn="l">
              <a:lnSpc>
                <a:spcPct val="100000"/>
              </a:lnSpc>
              <a:spcBef>
                <a:spcPts val="0"/>
              </a:spcBef>
              <a:spcAft>
                <a:spcPts val="0"/>
              </a:spcAft>
              <a:buNone/>
            </a:pPr>
            <a:r>
              <a:t/>
            </a:r>
            <a:endParaRPr sz="1854">
              <a:solidFill>
                <a:schemeClr val="dk1"/>
              </a:solidFill>
            </a:endParaRPr>
          </a:p>
          <a:p>
            <a:pPr indent="-328712" lvl="0" marL="457200" rtl="0" algn="l">
              <a:lnSpc>
                <a:spcPct val="100000"/>
              </a:lnSpc>
              <a:spcBef>
                <a:spcPts val="0"/>
              </a:spcBef>
              <a:spcAft>
                <a:spcPts val="0"/>
              </a:spcAft>
              <a:buClr>
                <a:schemeClr val="dk1"/>
              </a:buClr>
              <a:buSzPct val="100000"/>
              <a:buChar char="●"/>
            </a:pPr>
            <a:r>
              <a:rPr lang="en" sz="1854">
                <a:solidFill>
                  <a:schemeClr val="dk1"/>
                </a:solidFill>
              </a:rPr>
              <a:t>A collection of players including </a:t>
            </a:r>
            <a:r>
              <a:rPr lang="en" sz="1854" u="sng">
                <a:solidFill>
                  <a:schemeClr val="dk1"/>
                </a:solidFill>
                <a:hlinkClick r:id="rId7">
                  <a:extLst>
                    <a:ext uri="{A12FA001-AC4F-418D-AE19-62706E023703}">
                      <ahyp:hlinkClr val="tx"/>
                    </a:ext>
                  </a:extLst>
                </a:hlinkClick>
              </a:rPr>
              <a:t>Brady Christensen</a:t>
            </a:r>
            <a:r>
              <a:rPr lang="en" sz="1854">
                <a:solidFill>
                  <a:schemeClr val="dk1"/>
                </a:solidFill>
              </a:rPr>
              <a:t>, </a:t>
            </a:r>
            <a:r>
              <a:rPr lang="en" sz="1854" u="sng">
                <a:solidFill>
                  <a:schemeClr val="dk1"/>
                </a:solidFill>
                <a:hlinkClick r:id="rId8">
                  <a:extLst>
                    <a:ext uri="{A12FA001-AC4F-418D-AE19-62706E023703}">
                      <ahyp:hlinkClr val="tx"/>
                    </a:ext>
                  </a:extLst>
                </a:hlinkClick>
              </a:rPr>
              <a:t>Michael Jordan</a:t>
            </a:r>
            <a:r>
              <a:rPr lang="en" sz="1854">
                <a:solidFill>
                  <a:schemeClr val="dk1"/>
                </a:solidFill>
              </a:rPr>
              <a:t>, </a:t>
            </a:r>
            <a:r>
              <a:rPr lang="en" sz="1854" u="sng">
                <a:solidFill>
                  <a:schemeClr val="dk1"/>
                </a:solidFill>
                <a:hlinkClick r:id="rId9">
                  <a:extLst>
                    <a:ext uri="{A12FA001-AC4F-418D-AE19-62706E023703}">
                      <ahyp:hlinkClr val="tx"/>
                    </a:ext>
                  </a:extLst>
                </a:hlinkClick>
              </a:rPr>
              <a:t>Deonte Brown</a:t>
            </a:r>
            <a:r>
              <a:rPr lang="en" sz="1854">
                <a:solidFill>
                  <a:schemeClr val="dk1"/>
                </a:solidFill>
              </a:rPr>
              <a:t>, and </a:t>
            </a:r>
            <a:r>
              <a:rPr lang="en" sz="1854" u="sng">
                <a:solidFill>
                  <a:schemeClr val="dk1"/>
                </a:solidFill>
                <a:hlinkClick r:id="rId10">
                  <a:extLst>
                    <a:ext uri="{A12FA001-AC4F-418D-AE19-62706E023703}">
                      <ahyp:hlinkClr val="tx"/>
                    </a:ext>
                  </a:extLst>
                </a:hlinkClick>
              </a:rPr>
              <a:t>Cade Mays</a:t>
            </a:r>
            <a:r>
              <a:rPr lang="en" sz="1854">
                <a:solidFill>
                  <a:schemeClr val="dk1"/>
                </a:solidFill>
              </a:rPr>
              <a:t> who could all play a role.</a:t>
            </a:r>
            <a:endParaRPr sz="1854">
              <a:solidFill>
                <a:schemeClr val="dk1"/>
              </a:solidFill>
            </a:endParaRPr>
          </a:p>
          <a:p>
            <a:pPr indent="0" lvl="0" marL="0" rtl="0" algn="l">
              <a:lnSpc>
                <a:spcPct val="100000"/>
              </a:lnSpc>
              <a:spcBef>
                <a:spcPts val="0"/>
              </a:spcBef>
              <a:spcAft>
                <a:spcPts val="0"/>
              </a:spcAft>
              <a:buNone/>
            </a:pPr>
            <a:r>
              <a:t/>
            </a:r>
            <a:endParaRPr sz="1500">
              <a:solidFill>
                <a:srgbClr val="555555"/>
              </a:solidFill>
              <a:highlight>
                <a:srgbClr val="FFFFFF"/>
              </a:highlight>
            </a:endParaRPr>
          </a:p>
          <a:p>
            <a:pPr indent="0" lvl="0" marL="0" rtl="0" algn="l">
              <a:spcBef>
                <a:spcPts val="0"/>
              </a:spcBef>
              <a:spcAft>
                <a:spcPts val="1200"/>
              </a:spcAft>
              <a:buNone/>
            </a:pPr>
            <a:r>
              <a:t/>
            </a:r>
            <a:endParaRPr/>
          </a:p>
        </p:txBody>
      </p:sp>
      <p:pic>
        <p:nvPicPr>
          <p:cNvPr id="140" name="Google Shape;140;p23"/>
          <p:cNvPicPr preferRelativeResize="0"/>
          <p:nvPr/>
        </p:nvPicPr>
        <p:blipFill>
          <a:blip r:embed="rId11">
            <a:alphaModFix/>
          </a:blip>
          <a:stretch>
            <a:fillRect/>
          </a:stretch>
        </p:blipFill>
        <p:spPr>
          <a:xfrm>
            <a:off x="328100" y="698851"/>
            <a:ext cx="3769275" cy="4096099"/>
          </a:xfrm>
          <a:prstGeom prst="rect">
            <a:avLst/>
          </a:prstGeom>
          <a:noFill/>
          <a:ln>
            <a:noFill/>
          </a:ln>
        </p:spPr>
      </p:pic>
      <p:sp>
        <p:nvSpPr>
          <p:cNvPr id="141" name="Google Shape;141;p23"/>
          <p:cNvSpPr txBox="1"/>
          <p:nvPr/>
        </p:nvSpPr>
        <p:spPr>
          <a:xfrm>
            <a:off x="602100" y="2833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2"/>
                </a:solidFill>
              </a:rPr>
              <a:t>Offensive line men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rotWithShape="1">
          <a:blip r:embed="rId3">
            <a:alphaModFix/>
          </a:blip>
          <a:srcRect b="21407" l="0" r="0" t="21413"/>
          <a:stretch/>
        </p:blipFill>
        <p:spPr>
          <a:xfrm>
            <a:off x="3970125" y="1031263"/>
            <a:ext cx="4528451" cy="3145325"/>
          </a:xfrm>
          <a:prstGeom prst="rect">
            <a:avLst/>
          </a:prstGeom>
          <a:noFill/>
          <a:ln>
            <a:noFill/>
          </a:ln>
        </p:spPr>
      </p:pic>
      <p:sp>
        <p:nvSpPr>
          <p:cNvPr id="147" name="Google Shape;147;p24"/>
          <p:cNvSpPr txBox="1"/>
          <p:nvPr>
            <p:ph type="title"/>
          </p:nvPr>
        </p:nvSpPr>
        <p:spPr>
          <a:xfrm>
            <a:off x="511275" y="714476"/>
            <a:ext cx="2533800" cy="2228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New Orleans Saints Scouting Report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2021 Statistics</a:t>
            </a:r>
            <a:endParaRPr/>
          </a:p>
        </p:txBody>
      </p:sp>
      <p:sp>
        <p:nvSpPr>
          <p:cNvPr id="153" name="Google Shape;153;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a:solidFill>
                  <a:schemeClr val="dk1"/>
                </a:solidFill>
              </a:rPr>
              <a:t>Record:</a:t>
            </a:r>
            <a:r>
              <a:rPr lang="en">
                <a:solidFill>
                  <a:schemeClr val="dk1"/>
                </a:solidFill>
              </a:rPr>
              <a:t> 9-8</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Coach:</a:t>
            </a:r>
            <a:r>
              <a:rPr lang="en">
                <a:solidFill>
                  <a:schemeClr val="dk1"/>
                </a:solidFill>
              </a:rPr>
              <a:t> Sean Payton</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Points For:</a:t>
            </a:r>
            <a:r>
              <a:rPr lang="en">
                <a:solidFill>
                  <a:schemeClr val="dk1"/>
                </a:solidFill>
              </a:rPr>
              <a:t> 364 (21.4/g) 19th of 32</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Points Against:</a:t>
            </a:r>
            <a:r>
              <a:rPr lang="en">
                <a:solidFill>
                  <a:schemeClr val="dk1"/>
                </a:solidFill>
              </a:rPr>
              <a:t> 335 (19.7/g) 4th of 32</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Expected W-L:</a:t>
            </a:r>
            <a:r>
              <a:rPr lang="en">
                <a:solidFill>
                  <a:schemeClr val="dk1"/>
                </a:solidFill>
              </a:rPr>
              <a:t> 9.3-7.7</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SRS:</a:t>
            </a:r>
            <a:r>
              <a:rPr lang="en">
                <a:solidFill>
                  <a:schemeClr val="dk1"/>
                </a:solidFill>
              </a:rPr>
              <a:t> 2.05 (14th of 32), </a:t>
            </a:r>
            <a:r>
              <a:rPr b="1" lang="en">
                <a:solidFill>
                  <a:schemeClr val="dk1"/>
                </a:solidFill>
              </a:rPr>
              <a:t>SOS:</a:t>
            </a:r>
            <a:r>
              <a:rPr lang="en">
                <a:solidFill>
                  <a:schemeClr val="dk1"/>
                </a:solidFill>
              </a:rPr>
              <a:t> .34</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Offensive Coordinator:</a:t>
            </a:r>
            <a:r>
              <a:rPr lang="en">
                <a:solidFill>
                  <a:schemeClr val="dk1"/>
                </a:solidFill>
              </a:rPr>
              <a:t> Pete Carmichael</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Defensive Coordinator:</a:t>
            </a:r>
            <a:r>
              <a:rPr lang="en">
                <a:solidFill>
                  <a:schemeClr val="dk1"/>
                </a:solidFill>
              </a:rPr>
              <a:t> Dennis Allen</a:t>
            </a:r>
            <a:endParaRPr>
              <a:solidFill>
                <a:schemeClr val="dk1"/>
              </a:solidFill>
            </a:endParaRPr>
          </a:p>
        </p:txBody>
      </p:sp>
      <p:sp>
        <p:nvSpPr>
          <p:cNvPr id="154" name="Google Shape;154;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Coaching Changes</a:t>
            </a:r>
            <a:endParaRPr>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Coach:</a:t>
            </a:r>
            <a:r>
              <a:rPr lang="en">
                <a:solidFill>
                  <a:schemeClr val="dk1"/>
                </a:solidFill>
              </a:rPr>
              <a:t> Dennis Allen</a:t>
            </a:r>
            <a:endParaRPr>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Defensive Coordinator:</a:t>
            </a:r>
            <a:r>
              <a:rPr lang="en">
                <a:solidFill>
                  <a:schemeClr val="dk1"/>
                </a:solidFill>
              </a:rPr>
              <a:t> Ryan Nielson, Kris Richard</a:t>
            </a:r>
            <a:endParaRPr>
              <a:solidFill>
                <a:schemeClr val="dk1"/>
              </a:solidFill>
            </a:endParaRPr>
          </a:p>
        </p:txBody>
      </p:sp>
      <p:pic>
        <p:nvPicPr>
          <p:cNvPr id="155" name="Google Shape;155;p25"/>
          <p:cNvPicPr preferRelativeResize="0"/>
          <p:nvPr/>
        </p:nvPicPr>
        <p:blipFill>
          <a:blip r:embed="rId3">
            <a:alphaModFix/>
          </a:blip>
          <a:stretch>
            <a:fillRect/>
          </a:stretch>
        </p:blipFill>
        <p:spPr>
          <a:xfrm>
            <a:off x="7481000" y="2927350"/>
            <a:ext cx="1351300" cy="1641525"/>
          </a:xfrm>
          <a:prstGeom prst="rect">
            <a:avLst/>
          </a:prstGeom>
          <a:noFill/>
          <a:ln>
            <a:noFill/>
          </a:ln>
        </p:spPr>
      </p:pic>
      <p:sp>
        <p:nvSpPr>
          <p:cNvPr id="156" name="Google Shape;156;p25"/>
          <p:cNvSpPr txBox="1"/>
          <p:nvPr/>
        </p:nvSpPr>
        <p:spPr>
          <a:xfrm>
            <a:off x="311700" y="3460675"/>
            <a:ext cx="426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chemeClr val="dk1"/>
                </a:solidFill>
              </a:rPr>
              <a:t>Expected W-L</a:t>
            </a:r>
            <a:r>
              <a:rPr i="1" lang="en" sz="1000">
                <a:solidFill>
                  <a:schemeClr val="dk1"/>
                </a:solidFill>
              </a:rPr>
              <a:t> - this is an estimate of what the team’s record “should have been,” given the team’s points scored and allowed.</a:t>
            </a:r>
            <a:endParaRPr i="1" sz="1000">
              <a:solidFill>
                <a:schemeClr val="dk1"/>
              </a:solidFill>
            </a:endParaRPr>
          </a:p>
          <a:p>
            <a:pPr indent="0" lvl="0" marL="0" rtl="0" algn="l">
              <a:spcBef>
                <a:spcPts val="0"/>
              </a:spcBef>
              <a:spcAft>
                <a:spcPts val="0"/>
              </a:spcAft>
              <a:buNone/>
            </a:pPr>
            <a:r>
              <a:t/>
            </a:r>
            <a:endParaRPr i="1" sz="1000">
              <a:solidFill>
                <a:schemeClr val="dk1"/>
              </a:solidFill>
            </a:endParaRPr>
          </a:p>
          <a:p>
            <a:pPr indent="0" lvl="0" marL="0" rtl="0" algn="l">
              <a:spcBef>
                <a:spcPts val="0"/>
              </a:spcBef>
              <a:spcAft>
                <a:spcPts val="0"/>
              </a:spcAft>
              <a:buNone/>
            </a:pPr>
            <a:r>
              <a:rPr b="1" i="1" lang="en" sz="1000">
                <a:solidFill>
                  <a:schemeClr val="dk1"/>
                </a:solidFill>
              </a:rPr>
              <a:t>SRS</a:t>
            </a:r>
            <a:r>
              <a:rPr i="1" lang="en" sz="1000">
                <a:solidFill>
                  <a:schemeClr val="dk1"/>
                </a:solidFill>
              </a:rPr>
              <a:t> - Simple Rating System uses a team’s point differential and strength of schedule to assign a rating to each team, with 0.0 considered average.</a:t>
            </a:r>
            <a:endParaRPr i="1" sz="1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Additions and Departures</a:t>
            </a:r>
            <a:endParaRPr/>
          </a:p>
        </p:txBody>
      </p:sp>
      <p:sp>
        <p:nvSpPr>
          <p:cNvPr id="162" name="Google Shape;162;p26"/>
          <p:cNvSpPr txBox="1"/>
          <p:nvPr>
            <p:ph idx="1" type="body"/>
          </p:nvPr>
        </p:nvSpPr>
        <p:spPr>
          <a:xfrm>
            <a:off x="311700" y="1152475"/>
            <a:ext cx="35358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Free Agency</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WR Jarvis Landry</a:t>
            </a:r>
            <a:endParaRPr b="1"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S Tyrann Mathieu</a:t>
            </a:r>
            <a:endParaRPr b="1"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S Marcus Maye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QB Andy Dalton</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LB Eric Wilson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 Daniel Sorensen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DE Taco Charlton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DT Jaleel Johnson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DT Kentavius Street</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Draft</a:t>
            </a:r>
            <a:endParaRPr sz="1200">
              <a:solidFill>
                <a:schemeClr val="dk1"/>
              </a:solidFill>
            </a:endParaRPr>
          </a:p>
          <a:p>
            <a:pPr indent="-301625" lvl="1" marL="914400" rtl="0" algn="l">
              <a:spcBef>
                <a:spcPts val="0"/>
              </a:spcBef>
              <a:spcAft>
                <a:spcPts val="0"/>
              </a:spcAft>
              <a:buClr>
                <a:schemeClr val="dk1"/>
              </a:buClr>
              <a:buSzPts val="1150"/>
              <a:buChar char="○"/>
            </a:pPr>
            <a:r>
              <a:rPr b="1" lang="en" sz="1150">
                <a:solidFill>
                  <a:schemeClr val="dk1"/>
                </a:solidFill>
              </a:rPr>
              <a:t>WR Chris Olave</a:t>
            </a:r>
            <a:endParaRPr b="1" sz="1150">
              <a:solidFill>
                <a:schemeClr val="dk1"/>
              </a:solidFill>
            </a:endParaRPr>
          </a:p>
          <a:p>
            <a:pPr indent="-301625" lvl="1" marL="914400" rtl="0" algn="l">
              <a:spcBef>
                <a:spcPts val="0"/>
              </a:spcBef>
              <a:spcAft>
                <a:spcPts val="0"/>
              </a:spcAft>
              <a:buClr>
                <a:schemeClr val="dk1"/>
              </a:buClr>
              <a:buSzPts val="1150"/>
              <a:buChar char="○"/>
            </a:pPr>
            <a:r>
              <a:rPr b="1" lang="en" sz="1150">
                <a:solidFill>
                  <a:schemeClr val="dk1"/>
                </a:solidFill>
              </a:rPr>
              <a:t>OT Trevor Penning</a:t>
            </a:r>
            <a:endParaRPr b="1"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S Alontae Taylor</a:t>
            </a:r>
            <a:endParaRPr sz="1100">
              <a:solidFill>
                <a:schemeClr val="dk1"/>
              </a:solidFill>
            </a:endParaRPr>
          </a:p>
        </p:txBody>
      </p:sp>
      <p:sp>
        <p:nvSpPr>
          <p:cNvPr id="163" name="Google Shape;163;p26"/>
          <p:cNvSpPr txBox="1"/>
          <p:nvPr>
            <p:ph idx="4294967295"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Key Departures</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LT Terron Armstead</a:t>
            </a:r>
            <a:endParaRPr b="1"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S Marcus Williams</a:t>
            </a:r>
            <a:r>
              <a:rPr lang="en" sz="1200">
                <a:solidFill>
                  <a:schemeClr val="dk1"/>
                </a:solidFill>
              </a:rPr>
              <a:t>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RB Ty Montgomery</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QB Trevor Siemian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TE Garrett Griffin</a:t>
            </a:r>
            <a:endParaRPr sz="1200">
              <a:solidFill>
                <a:schemeClr val="dk1"/>
              </a:solidFill>
            </a:endParaRPr>
          </a:p>
        </p:txBody>
      </p:sp>
      <p:pic>
        <p:nvPicPr>
          <p:cNvPr id="164" name="Google Shape;164;p26"/>
          <p:cNvPicPr preferRelativeResize="0"/>
          <p:nvPr/>
        </p:nvPicPr>
        <p:blipFill>
          <a:blip r:embed="rId3">
            <a:alphaModFix/>
          </a:blip>
          <a:stretch>
            <a:fillRect/>
          </a:stretch>
        </p:blipFill>
        <p:spPr>
          <a:xfrm>
            <a:off x="7481000" y="2927350"/>
            <a:ext cx="1351300" cy="164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Terron Armstead - </a:t>
            </a:r>
            <a:r>
              <a:rPr i="1" lang="en"/>
              <a:t>LT</a:t>
            </a:r>
            <a:endParaRPr i="1"/>
          </a:p>
        </p:txBody>
      </p:sp>
      <p:sp>
        <p:nvSpPr>
          <p:cNvPr id="170" name="Google Shape;170;p2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Solid left tackle throughout his career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More efficient pass blocker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One of the best tackle duos in the NFL</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RT Ryan Ramczyk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Trouble with injury</a:t>
            </a:r>
            <a:endParaRPr>
              <a:solidFill>
                <a:schemeClr val="dk1"/>
              </a:solidFill>
            </a:endParaRPr>
          </a:p>
        </p:txBody>
      </p:sp>
      <p:pic>
        <p:nvPicPr>
          <p:cNvPr id="171" name="Google Shape;171;p27"/>
          <p:cNvPicPr preferRelativeResize="0"/>
          <p:nvPr/>
        </p:nvPicPr>
        <p:blipFill>
          <a:blip r:embed="rId3">
            <a:alphaModFix/>
          </a:blip>
          <a:stretch>
            <a:fillRect/>
          </a:stretch>
        </p:blipFill>
        <p:spPr>
          <a:xfrm>
            <a:off x="6472975" y="3451850"/>
            <a:ext cx="2671024" cy="1691650"/>
          </a:xfrm>
          <a:prstGeom prst="rect">
            <a:avLst/>
          </a:prstGeom>
          <a:noFill/>
          <a:ln>
            <a:noFill/>
          </a:ln>
        </p:spPr>
      </p:pic>
      <p:pic>
        <p:nvPicPr>
          <p:cNvPr id="172" name="Google Shape;172;p27"/>
          <p:cNvPicPr preferRelativeResize="0"/>
          <p:nvPr/>
        </p:nvPicPr>
        <p:blipFill>
          <a:blip r:embed="rId4">
            <a:alphaModFix/>
          </a:blip>
          <a:stretch>
            <a:fillRect/>
          </a:stretch>
        </p:blipFill>
        <p:spPr>
          <a:xfrm>
            <a:off x="416125" y="1017725"/>
            <a:ext cx="4155882" cy="382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Trevor Penning - </a:t>
            </a:r>
            <a:r>
              <a:rPr i="1" lang="en"/>
              <a:t>LT</a:t>
            </a:r>
            <a:endParaRPr i="1"/>
          </a:p>
        </p:txBody>
      </p:sp>
      <p:pic>
        <p:nvPicPr>
          <p:cNvPr id="178" name="Google Shape;178;p28"/>
          <p:cNvPicPr preferRelativeResize="0"/>
          <p:nvPr/>
        </p:nvPicPr>
        <p:blipFill>
          <a:blip r:embed="rId3">
            <a:alphaModFix/>
          </a:blip>
          <a:stretch>
            <a:fillRect/>
          </a:stretch>
        </p:blipFill>
        <p:spPr>
          <a:xfrm>
            <a:off x="6214825" y="3497575"/>
            <a:ext cx="2929174" cy="1645925"/>
          </a:xfrm>
          <a:prstGeom prst="rect">
            <a:avLst/>
          </a:prstGeom>
          <a:noFill/>
          <a:ln>
            <a:noFill/>
          </a:ln>
        </p:spPr>
      </p:pic>
      <p:pic>
        <p:nvPicPr>
          <p:cNvPr id="179" name="Google Shape;179;p28"/>
          <p:cNvPicPr preferRelativeResize="0"/>
          <p:nvPr/>
        </p:nvPicPr>
        <p:blipFill>
          <a:blip r:embed="rId4">
            <a:alphaModFix/>
          </a:blip>
          <a:stretch>
            <a:fillRect/>
          </a:stretch>
        </p:blipFill>
        <p:spPr>
          <a:xfrm>
            <a:off x="5604874" y="1152475"/>
            <a:ext cx="3227426" cy="2345100"/>
          </a:xfrm>
          <a:prstGeom prst="rect">
            <a:avLst/>
          </a:prstGeom>
          <a:noFill/>
          <a:ln>
            <a:noFill/>
          </a:ln>
        </p:spPr>
      </p:pic>
      <p:pic>
        <p:nvPicPr>
          <p:cNvPr id="180" name="Google Shape;180;p28"/>
          <p:cNvPicPr preferRelativeResize="0"/>
          <p:nvPr/>
        </p:nvPicPr>
        <p:blipFill>
          <a:blip r:embed="rId5">
            <a:alphaModFix/>
          </a:blip>
          <a:stretch>
            <a:fillRect/>
          </a:stretch>
        </p:blipFill>
        <p:spPr>
          <a:xfrm>
            <a:off x="2958219" y="1152475"/>
            <a:ext cx="2488030" cy="3416399"/>
          </a:xfrm>
          <a:prstGeom prst="rect">
            <a:avLst/>
          </a:prstGeom>
          <a:noFill/>
          <a:ln>
            <a:noFill/>
          </a:ln>
        </p:spPr>
      </p:pic>
      <p:sp>
        <p:nvSpPr>
          <p:cNvPr id="181" name="Google Shape;181;p28"/>
          <p:cNvSpPr txBox="1"/>
          <p:nvPr>
            <p:ph idx="1" type="body"/>
          </p:nvPr>
        </p:nvSpPr>
        <p:spPr>
          <a:xfrm>
            <a:off x="311700" y="1152475"/>
            <a:ext cx="2487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1st round pick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Huge measurables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Physicality in the run game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Messy in pass </a:t>
            </a:r>
            <a:r>
              <a:rPr lang="en">
                <a:solidFill>
                  <a:schemeClr val="dk1"/>
                </a:solidFill>
              </a:rPr>
              <a:t>protection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Low competition</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Offensive Line</a:t>
            </a:r>
            <a:endParaRPr/>
          </a:p>
        </p:txBody>
      </p:sp>
      <p:pic>
        <p:nvPicPr>
          <p:cNvPr id="187" name="Google Shape;187;p29"/>
          <p:cNvPicPr preferRelativeResize="0"/>
          <p:nvPr/>
        </p:nvPicPr>
        <p:blipFill>
          <a:blip r:embed="rId3">
            <a:alphaModFix/>
          </a:blip>
          <a:stretch>
            <a:fillRect/>
          </a:stretch>
        </p:blipFill>
        <p:spPr>
          <a:xfrm>
            <a:off x="311697" y="1099740"/>
            <a:ext cx="6206365" cy="1909625"/>
          </a:xfrm>
          <a:prstGeom prst="rect">
            <a:avLst/>
          </a:prstGeom>
          <a:noFill/>
          <a:ln>
            <a:noFill/>
          </a:ln>
        </p:spPr>
      </p:pic>
      <p:pic>
        <p:nvPicPr>
          <p:cNvPr id="188" name="Google Shape;188;p29"/>
          <p:cNvPicPr preferRelativeResize="0"/>
          <p:nvPr/>
        </p:nvPicPr>
        <p:blipFill>
          <a:blip r:embed="rId4">
            <a:alphaModFix/>
          </a:blip>
          <a:stretch>
            <a:fillRect/>
          </a:stretch>
        </p:blipFill>
        <p:spPr>
          <a:xfrm>
            <a:off x="7481000" y="2927350"/>
            <a:ext cx="1351300" cy="1641525"/>
          </a:xfrm>
          <a:prstGeom prst="rect">
            <a:avLst/>
          </a:prstGeom>
          <a:noFill/>
          <a:ln>
            <a:noFill/>
          </a:ln>
        </p:spPr>
      </p:pic>
      <p:sp>
        <p:nvSpPr>
          <p:cNvPr id="189" name="Google Shape;189;p29"/>
          <p:cNvSpPr txBox="1"/>
          <p:nvPr/>
        </p:nvSpPr>
        <p:spPr>
          <a:xfrm>
            <a:off x="311675" y="3091375"/>
            <a:ext cx="6206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LT Trevor Penning - unproven 1st round pick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Tier 2 tackle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Interior is attackable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LG Andrus Peat - </a:t>
            </a:r>
            <a:r>
              <a:rPr b="1" lang="en">
                <a:solidFill>
                  <a:schemeClr val="dk1"/>
                </a:solidFill>
              </a:rPr>
              <a:t>52.1</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 Erik McCoy - </a:t>
            </a:r>
            <a:r>
              <a:rPr b="1" lang="en">
                <a:solidFill>
                  <a:schemeClr val="dk1"/>
                </a:solidFill>
              </a:rPr>
              <a:t>63.6</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RG Cesar Ruiz - </a:t>
            </a:r>
            <a:r>
              <a:rPr b="1" lang="en">
                <a:solidFill>
                  <a:schemeClr val="dk1"/>
                </a:solidFill>
              </a:rPr>
              <a:t>57.6</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Brian Burns - </a:t>
            </a:r>
            <a:r>
              <a:rPr i="1" lang="en"/>
              <a:t>DE</a:t>
            </a:r>
            <a:endParaRPr i="1"/>
          </a:p>
        </p:txBody>
      </p:sp>
      <p:sp>
        <p:nvSpPr>
          <p:cNvPr id="195" name="Google Shape;195;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One of the best pure pass rushers in the league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Registered 31 pressures last season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At RDE, he can take advantage of Trevor Penning</a:t>
            </a:r>
            <a:endParaRPr>
              <a:solidFill>
                <a:schemeClr val="dk1"/>
              </a:solidFill>
            </a:endParaRPr>
          </a:p>
        </p:txBody>
      </p:sp>
      <p:pic>
        <p:nvPicPr>
          <p:cNvPr id="196" name="Google Shape;196;p30" title="QB Pressures (hurries + knockdowns + all sack plays)"/>
          <p:cNvPicPr preferRelativeResize="0"/>
          <p:nvPr/>
        </p:nvPicPr>
        <p:blipFill>
          <a:blip r:embed="rId3">
            <a:alphaModFix/>
          </a:blip>
          <a:stretch>
            <a:fillRect/>
          </a:stretch>
        </p:blipFill>
        <p:spPr>
          <a:xfrm>
            <a:off x="152400" y="1170125"/>
            <a:ext cx="4527600" cy="2799566"/>
          </a:xfrm>
          <a:prstGeom prst="rect">
            <a:avLst/>
          </a:prstGeom>
          <a:noFill/>
          <a:ln>
            <a:noFill/>
          </a:ln>
        </p:spPr>
      </p:pic>
      <p:sp>
        <p:nvSpPr>
          <p:cNvPr id="197" name="Google Shape;197;p30"/>
          <p:cNvSpPr txBox="1"/>
          <p:nvPr/>
        </p:nvSpPr>
        <p:spPr>
          <a:xfrm>
            <a:off x="152400" y="3969700"/>
            <a:ext cx="452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2"/>
                </a:solidFill>
              </a:rPr>
              <a:t>Over 10 games started. DE only</a:t>
            </a:r>
            <a:endParaRPr i="1" sz="1200">
              <a:solidFill>
                <a:schemeClr val="lt2"/>
              </a:solidFill>
            </a:endParaRPr>
          </a:p>
        </p:txBody>
      </p:sp>
      <p:pic>
        <p:nvPicPr>
          <p:cNvPr id="198" name="Google Shape;198;p30"/>
          <p:cNvPicPr preferRelativeResize="0"/>
          <p:nvPr/>
        </p:nvPicPr>
        <p:blipFill>
          <a:blip r:embed="rId4">
            <a:alphaModFix/>
          </a:blip>
          <a:stretch>
            <a:fillRect/>
          </a:stretch>
        </p:blipFill>
        <p:spPr>
          <a:xfrm>
            <a:off x="6217925" y="3497575"/>
            <a:ext cx="2926074" cy="164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Derrick Brown - </a:t>
            </a:r>
            <a:r>
              <a:rPr i="1" lang="en"/>
              <a:t>DT</a:t>
            </a:r>
            <a:endParaRPr i="1"/>
          </a:p>
        </p:txBody>
      </p:sp>
      <p:sp>
        <p:nvSpPr>
          <p:cNvPr id="204" name="Google Shape;204;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Solid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Run stuffer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Can penetrate up the middle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Creates space for other on the DL</a:t>
            </a:r>
            <a:endParaRPr>
              <a:solidFill>
                <a:schemeClr val="dk1"/>
              </a:solidFill>
            </a:endParaRPr>
          </a:p>
        </p:txBody>
      </p:sp>
      <p:sp>
        <p:nvSpPr>
          <p:cNvPr id="205" name="Google Shape;205;p31"/>
          <p:cNvSpPr txBox="1"/>
          <p:nvPr/>
        </p:nvSpPr>
        <p:spPr>
          <a:xfrm>
            <a:off x="152400" y="3969700"/>
            <a:ext cx="452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2"/>
                </a:solidFill>
              </a:rPr>
              <a:t>Over 10 games started. DT only</a:t>
            </a:r>
            <a:endParaRPr i="1" sz="1200">
              <a:solidFill>
                <a:schemeClr val="lt2"/>
              </a:solidFill>
            </a:endParaRPr>
          </a:p>
        </p:txBody>
      </p:sp>
      <p:pic>
        <p:nvPicPr>
          <p:cNvPr id="206" name="Google Shape;206;p31"/>
          <p:cNvPicPr preferRelativeResize="0"/>
          <p:nvPr/>
        </p:nvPicPr>
        <p:blipFill>
          <a:blip r:embed="rId3">
            <a:alphaModFix/>
          </a:blip>
          <a:stretch>
            <a:fillRect/>
          </a:stretch>
        </p:blipFill>
        <p:spPr>
          <a:xfrm>
            <a:off x="6217900" y="3497575"/>
            <a:ext cx="2926099" cy="1645925"/>
          </a:xfrm>
          <a:prstGeom prst="rect">
            <a:avLst/>
          </a:prstGeom>
          <a:noFill/>
          <a:ln>
            <a:noFill/>
          </a:ln>
        </p:spPr>
      </p:pic>
      <p:pic>
        <p:nvPicPr>
          <p:cNvPr id="207" name="Google Shape;207;p31" title="QB Pressures (hurries + knockdowns + all sack plays)"/>
          <p:cNvPicPr preferRelativeResize="0"/>
          <p:nvPr/>
        </p:nvPicPr>
        <p:blipFill>
          <a:blip r:embed="rId4">
            <a:alphaModFix/>
          </a:blip>
          <a:stretch>
            <a:fillRect/>
          </a:stretch>
        </p:blipFill>
        <p:spPr>
          <a:xfrm>
            <a:off x="152400" y="1170125"/>
            <a:ext cx="4527600" cy="27995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Matt Ioannidis - </a:t>
            </a:r>
            <a:r>
              <a:rPr i="1" lang="en"/>
              <a:t>DT</a:t>
            </a:r>
            <a:endParaRPr i="1"/>
          </a:p>
        </p:txBody>
      </p:sp>
      <p:sp>
        <p:nvSpPr>
          <p:cNvPr id="213" name="Google Shape;213;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Started</a:t>
            </a:r>
            <a:r>
              <a:rPr lang="en">
                <a:solidFill>
                  <a:schemeClr val="dk1"/>
                </a:solidFill>
              </a:rPr>
              <a:t> 6 games last year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Recorded </a:t>
            </a:r>
            <a:r>
              <a:rPr b="1" lang="en">
                <a:solidFill>
                  <a:schemeClr val="dk1"/>
                </a:solidFill>
              </a:rPr>
              <a:t>12</a:t>
            </a:r>
            <a:r>
              <a:rPr lang="en">
                <a:solidFill>
                  <a:schemeClr val="dk1"/>
                </a:solidFill>
              </a:rPr>
              <a:t> pressures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2 per game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2019 - </a:t>
            </a:r>
            <a:r>
              <a:rPr lang="en">
                <a:solidFill>
                  <a:schemeClr val="dk1"/>
                </a:solidFill>
              </a:rPr>
              <a:t>started 15 games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Recorded </a:t>
            </a:r>
            <a:r>
              <a:rPr b="1" lang="en">
                <a:solidFill>
                  <a:schemeClr val="dk1"/>
                </a:solidFill>
              </a:rPr>
              <a:t>35</a:t>
            </a:r>
            <a:r>
              <a:rPr lang="en">
                <a:solidFill>
                  <a:schemeClr val="dk1"/>
                </a:solidFill>
              </a:rPr>
              <a:t> pressures</a:t>
            </a:r>
            <a:endParaRPr>
              <a:solidFill>
                <a:schemeClr val="dk1"/>
              </a:solidFill>
            </a:endParaRPr>
          </a:p>
        </p:txBody>
      </p:sp>
      <p:pic>
        <p:nvPicPr>
          <p:cNvPr id="214" name="Google Shape;214;p32" title="QB Pressures (Rank 11-20)"/>
          <p:cNvPicPr preferRelativeResize="0"/>
          <p:nvPr/>
        </p:nvPicPr>
        <p:blipFill>
          <a:blip r:embed="rId3">
            <a:alphaModFix/>
          </a:blip>
          <a:stretch>
            <a:fillRect/>
          </a:stretch>
        </p:blipFill>
        <p:spPr>
          <a:xfrm>
            <a:off x="152400" y="1170125"/>
            <a:ext cx="4527600" cy="2799566"/>
          </a:xfrm>
          <a:prstGeom prst="rect">
            <a:avLst/>
          </a:prstGeom>
          <a:noFill/>
          <a:ln>
            <a:noFill/>
          </a:ln>
        </p:spPr>
      </p:pic>
      <p:sp>
        <p:nvSpPr>
          <p:cNvPr id="215" name="Google Shape;215;p32"/>
          <p:cNvSpPr txBox="1"/>
          <p:nvPr/>
        </p:nvSpPr>
        <p:spPr>
          <a:xfrm>
            <a:off x="152400" y="3969700"/>
            <a:ext cx="452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2"/>
                </a:solidFill>
              </a:rPr>
              <a:t>All players ranked by Pressures</a:t>
            </a:r>
            <a:endParaRPr i="1" sz="1200">
              <a:solidFill>
                <a:schemeClr val="lt2"/>
              </a:solidFill>
            </a:endParaRPr>
          </a:p>
        </p:txBody>
      </p:sp>
      <p:pic>
        <p:nvPicPr>
          <p:cNvPr id="216" name="Google Shape;216;p32"/>
          <p:cNvPicPr preferRelativeResize="0"/>
          <p:nvPr/>
        </p:nvPicPr>
        <p:blipFill>
          <a:blip r:embed="rId4">
            <a:alphaModFix/>
          </a:blip>
          <a:stretch>
            <a:fillRect/>
          </a:stretch>
        </p:blipFill>
        <p:spPr>
          <a:xfrm>
            <a:off x="6116300" y="3440425"/>
            <a:ext cx="3027699" cy="170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7" y="0"/>
            <a:ext cx="914398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79275" y="361650"/>
            <a:ext cx="3776100" cy="4420200"/>
          </a:xfrm>
          <a:prstGeom prst="rect">
            <a:avLst/>
          </a:prstGeom>
        </p:spPr>
        <p:txBody>
          <a:bodyPr anchorCtr="0" anchor="t" bIns="91425" lIns="91425" spcFirstLastPara="1" rIns="91425" wrap="square" tIns="91425">
            <a:normAutofit/>
          </a:bodyPr>
          <a:lstStyle/>
          <a:p>
            <a:pPr indent="0" lvl="0" marL="457200" rtl="0" algn="r">
              <a:spcBef>
                <a:spcPts val="0"/>
              </a:spcBef>
              <a:spcAft>
                <a:spcPts val="1200"/>
              </a:spcAft>
              <a:buNone/>
            </a:pPr>
            <a:r>
              <a:rPr b="1" lang="en" sz="4000">
                <a:solidFill>
                  <a:schemeClr val="dk1"/>
                </a:solidFill>
              </a:rPr>
              <a:t>Atlanta </a:t>
            </a:r>
            <a:r>
              <a:rPr b="1" lang="en" sz="4000">
                <a:solidFill>
                  <a:schemeClr val="dk1"/>
                </a:solidFill>
              </a:rPr>
              <a:t>Falcons</a:t>
            </a:r>
            <a:r>
              <a:rPr b="1" lang="en" sz="4000">
                <a:solidFill>
                  <a:schemeClr val="dk1"/>
                </a:solidFill>
              </a:rPr>
              <a:t> Scouting Report</a:t>
            </a:r>
            <a:r>
              <a:rPr lang="en" sz="3000">
                <a:solidFill>
                  <a:schemeClr val="dk1"/>
                </a:solidFill>
              </a:rPr>
              <a:t> </a:t>
            </a:r>
            <a:endParaRPr sz="3000">
              <a:solidFill>
                <a:schemeClr val="dk1"/>
              </a:solidFill>
            </a:endParaRPr>
          </a:p>
        </p:txBody>
      </p:sp>
      <p:pic>
        <p:nvPicPr>
          <p:cNvPr id="222" name="Google Shape;222;p3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Falcons Information</a:t>
            </a:r>
            <a:endParaRPr/>
          </a:p>
        </p:txBody>
      </p:sp>
      <p:sp>
        <p:nvSpPr>
          <p:cNvPr id="228" name="Google Shape;228;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a:solidFill>
                  <a:schemeClr val="dk1"/>
                </a:solidFill>
              </a:rPr>
              <a:t>Additions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Free Agency</a:t>
            </a:r>
            <a:endParaRPr>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CB Casey Hayward</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LB Lorenzo Carter</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QB Marcus Mariota</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OL Germain Ifedi</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WR KhaDarel Hodge</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WR Damiere Byrd</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TE Anthony Firkser</a:t>
            </a:r>
            <a:endParaRPr>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LB Rashaan Evans</a:t>
            </a:r>
            <a:endParaRPr b="1">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Draft</a:t>
            </a:r>
            <a:endParaRPr>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WR Drake London</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ED Arnold Ebiketie</a:t>
            </a:r>
            <a:endParaRPr b="1">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LB Troy Andersen</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QB </a:t>
            </a:r>
            <a:r>
              <a:rPr lang="en">
                <a:solidFill>
                  <a:schemeClr val="dk1"/>
                </a:solidFill>
              </a:rPr>
              <a:t>Desmond Ridder</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ED DeAngelo Malone</a:t>
            </a:r>
            <a:endParaRPr>
              <a:solidFill>
                <a:schemeClr val="dk1"/>
              </a:solidFill>
            </a:endParaRPr>
          </a:p>
        </p:txBody>
      </p:sp>
      <p:sp>
        <p:nvSpPr>
          <p:cNvPr id="229" name="Google Shape;229;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Departures</a:t>
            </a:r>
            <a:endParaRPr>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QB Matt Ryan</a:t>
            </a:r>
            <a:endParaRPr b="1">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WR Russell Gage</a:t>
            </a:r>
            <a:endParaRPr b="1">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LB Foye Oluokun</a:t>
            </a:r>
            <a:endParaRPr b="1">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TE Hayden Hurst</a:t>
            </a:r>
            <a:endParaRPr b="1">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TE Lee Smith</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LB Dante Fowler</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DT Tyeler Davison</a:t>
            </a:r>
            <a:endParaRPr>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P Thomas Morstead</a:t>
            </a:r>
            <a:endParaRPr b="1">
              <a:solidFill>
                <a:schemeClr val="dk1"/>
              </a:solidFill>
            </a:endParaRPr>
          </a:p>
        </p:txBody>
      </p:sp>
      <p:pic>
        <p:nvPicPr>
          <p:cNvPr id="230" name="Google Shape;230;p34"/>
          <p:cNvPicPr preferRelativeResize="0"/>
          <p:nvPr/>
        </p:nvPicPr>
        <p:blipFill>
          <a:blip r:embed="rId3">
            <a:alphaModFix/>
          </a:blip>
          <a:stretch>
            <a:fillRect/>
          </a:stretch>
        </p:blipFill>
        <p:spPr>
          <a:xfrm>
            <a:off x="3305950" y="2809600"/>
            <a:ext cx="2333900" cy="233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7" name="Google Shape;237;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5"/>
          <p:cNvPicPr preferRelativeResize="0"/>
          <p:nvPr/>
        </p:nvPicPr>
        <p:blipFill>
          <a:blip r:embed="rId3">
            <a:alphaModFix/>
          </a:blip>
          <a:stretch>
            <a:fillRect/>
          </a:stretch>
        </p:blipFill>
        <p:spPr>
          <a:xfrm>
            <a:off x="-4" y="0"/>
            <a:ext cx="9144003"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Falcons Focus</a:t>
            </a:r>
            <a:endParaRPr/>
          </a:p>
        </p:txBody>
      </p:sp>
      <p:sp>
        <p:nvSpPr>
          <p:cNvPr id="244" name="Google Shape;244;p36"/>
          <p:cNvSpPr txBox="1"/>
          <p:nvPr>
            <p:ph idx="1" type="body"/>
          </p:nvPr>
        </p:nvSpPr>
        <p:spPr>
          <a:xfrm>
            <a:off x="0" y="1152475"/>
            <a:ext cx="9144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Marcus Mariota</a:t>
            </a:r>
            <a:endParaRPr>
              <a:solidFill>
                <a:schemeClr val="dk1"/>
              </a:solidFill>
            </a:endParaRPr>
          </a:p>
          <a:p>
            <a:pPr indent="0" lvl="0" marL="0" rtl="0" algn="l">
              <a:spcBef>
                <a:spcPts val="1200"/>
              </a:spcBef>
              <a:spcAft>
                <a:spcPts val="0"/>
              </a:spcAft>
              <a:buNone/>
            </a:pPr>
            <a:r>
              <a:rPr lang="en">
                <a:solidFill>
                  <a:schemeClr val="dk1"/>
                </a:solidFill>
              </a:rPr>
              <a:t>Arthur Smith and Mariota reunite in Atlanta</a:t>
            </a:r>
            <a:endParaRPr>
              <a:solidFill>
                <a:schemeClr val="dk1"/>
              </a:solidFill>
            </a:endParaRPr>
          </a:p>
          <a:p>
            <a:pPr indent="0" lvl="0" marL="0" rtl="0" algn="l">
              <a:spcBef>
                <a:spcPts val="1200"/>
              </a:spcBef>
              <a:spcAft>
                <a:spcPts val="0"/>
              </a:spcAft>
              <a:buNone/>
            </a:pPr>
            <a:r>
              <a:rPr lang="en">
                <a:solidFill>
                  <a:schemeClr val="dk1"/>
                </a:solidFill>
              </a:rPr>
              <a:t>First Time starting since playing with Smith in </a:t>
            </a:r>
            <a:r>
              <a:rPr lang="en">
                <a:solidFill>
                  <a:schemeClr val="dk1"/>
                </a:solidFill>
              </a:rPr>
              <a:t>Tennessee</a:t>
            </a:r>
            <a:r>
              <a:rPr lang="en">
                <a:solidFill>
                  <a:schemeClr val="dk1"/>
                </a:solidFill>
              </a:rPr>
              <a:t> </a:t>
            </a:r>
            <a:endParaRPr>
              <a:solidFill>
                <a:schemeClr val="dk1"/>
              </a:solidFill>
            </a:endParaRPr>
          </a:p>
          <a:p>
            <a:pPr indent="0" lvl="0" marL="0" rtl="0" algn="l">
              <a:spcBef>
                <a:spcPts val="1200"/>
              </a:spcBef>
              <a:spcAft>
                <a:spcPts val="1200"/>
              </a:spcAft>
              <a:buNone/>
            </a:pPr>
            <a:r>
              <a:t/>
            </a:r>
            <a:endParaRPr/>
          </a:p>
        </p:txBody>
      </p:sp>
      <p:pic>
        <p:nvPicPr>
          <p:cNvPr id="245" name="Google Shape;245;p36"/>
          <p:cNvPicPr preferRelativeResize="0"/>
          <p:nvPr/>
        </p:nvPicPr>
        <p:blipFill>
          <a:blip r:embed="rId3">
            <a:alphaModFix/>
          </a:blip>
          <a:stretch>
            <a:fillRect/>
          </a:stretch>
        </p:blipFill>
        <p:spPr>
          <a:xfrm>
            <a:off x="5698475" y="0"/>
            <a:ext cx="3445525" cy="2503725"/>
          </a:xfrm>
          <a:prstGeom prst="rect">
            <a:avLst/>
          </a:prstGeom>
          <a:noFill/>
          <a:ln>
            <a:noFill/>
          </a:ln>
        </p:spPr>
      </p:pic>
      <p:pic>
        <p:nvPicPr>
          <p:cNvPr id="246" name="Google Shape;246;p36"/>
          <p:cNvPicPr preferRelativeResize="0"/>
          <p:nvPr/>
        </p:nvPicPr>
        <p:blipFill>
          <a:blip r:embed="rId4">
            <a:alphaModFix/>
          </a:blip>
          <a:stretch>
            <a:fillRect/>
          </a:stretch>
        </p:blipFill>
        <p:spPr>
          <a:xfrm>
            <a:off x="0" y="2549025"/>
            <a:ext cx="9143999" cy="259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Marcus Mariota</a:t>
            </a:r>
            <a:endParaRPr/>
          </a:p>
        </p:txBody>
      </p:sp>
      <p:sp>
        <p:nvSpPr>
          <p:cNvPr id="252" name="Google Shape;252;p37"/>
          <p:cNvSpPr txBox="1"/>
          <p:nvPr/>
        </p:nvSpPr>
        <p:spPr>
          <a:xfrm>
            <a:off x="515350" y="1278450"/>
            <a:ext cx="841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pic>
        <p:nvPicPr>
          <p:cNvPr id="253" name="Google Shape;253;p37"/>
          <p:cNvPicPr preferRelativeResize="0"/>
          <p:nvPr/>
        </p:nvPicPr>
        <p:blipFill>
          <a:blip r:embed="rId3">
            <a:alphaModFix/>
          </a:blip>
          <a:stretch>
            <a:fillRect/>
          </a:stretch>
        </p:blipFill>
        <p:spPr>
          <a:xfrm>
            <a:off x="152400" y="1157150"/>
            <a:ext cx="8839204" cy="940892"/>
          </a:xfrm>
          <a:prstGeom prst="rect">
            <a:avLst/>
          </a:prstGeom>
          <a:noFill/>
          <a:ln>
            <a:noFill/>
          </a:ln>
        </p:spPr>
      </p:pic>
      <p:pic>
        <p:nvPicPr>
          <p:cNvPr id="254" name="Google Shape;254;p37"/>
          <p:cNvPicPr preferRelativeResize="0"/>
          <p:nvPr/>
        </p:nvPicPr>
        <p:blipFill>
          <a:blip r:embed="rId4">
            <a:alphaModFix/>
          </a:blip>
          <a:stretch>
            <a:fillRect/>
          </a:stretch>
        </p:blipFill>
        <p:spPr>
          <a:xfrm>
            <a:off x="89950" y="3201842"/>
            <a:ext cx="8839204" cy="824359"/>
          </a:xfrm>
          <a:prstGeom prst="rect">
            <a:avLst/>
          </a:prstGeom>
          <a:noFill/>
          <a:ln>
            <a:noFill/>
          </a:ln>
        </p:spPr>
      </p:pic>
      <p:sp>
        <p:nvSpPr>
          <p:cNvPr id="255" name="Google Shape;255;p37"/>
          <p:cNvSpPr txBox="1"/>
          <p:nvPr/>
        </p:nvSpPr>
        <p:spPr>
          <a:xfrm>
            <a:off x="89950" y="4093025"/>
            <a:ext cx="883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One of the biggest factors with Mariota is his mobility, keeping containment and forcing him to take longer in the pocket has led to more mistakes and less </a:t>
            </a:r>
            <a:r>
              <a:rPr lang="en">
                <a:solidFill>
                  <a:schemeClr val="dk1"/>
                </a:solidFill>
              </a:rPr>
              <a:t>opportunities</a:t>
            </a:r>
            <a:r>
              <a:rPr lang="en">
                <a:solidFill>
                  <a:schemeClr val="dk1"/>
                </a:solidFill>
              </a:rPr>
              <a:t> to use his legs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56" name="Google Shape;256;p37"/>
          <p:cNvSpPr txBox="1"/>
          <p:nvPr/>
        </p:nvSpPr>
        <p:spPr>
          <a:xfrm>
            <a:off x="152400" y="2234300"/>
            <a:ext cx="883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Looking at the types of plays Smith and Mariota ran in Tennessee could tell us about the offense they are going to run in Atlanta</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Falcons Focus</a:t>
            </a:r>
            <a:endParaRPr/>
          </a:p>
        </p:txBody>
      </p:sp>
      <p:sp>
        <p:nvSpPr>
          <p:cNvPr id="262" name="Google Shape;262;p38"/>
          <p:cNvSpPr txBox="1"/>
          <p:nvPr>
            <p:ph idx="1" type="body"/>
          </p:nvPr>
        </p:nvSpPr>
        <p:spPr>
          <a:xfrm>
            <a:off x="311700" y="1152475"/>
            <a:ext cx="5363700" cy="389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Cordarrelle</a:t>
            </a:r>
            <a:r>
              <a:rPr lang="en">
                <a:solidFill>
                  <a:schemeClr val="dk1"/>
                </a:solidFill>
              </a:rPr>
              <a:t> Patterson</a:t>
            </a:r>
            <a:endParaRPr>
              <a:solidFill>
                <a:schemeClr val="dk1"/>
              </a:solidFill>
            </a:endParaRPr>
          </a:p>
          <a:p>
            <a:pPr indent="0" lvl="0" marL="0" rtl="0" algn="l">
              <a:spcBef>
                <a:spcPts val="1200"/>
              </a:spcBef>
              <a:spcAft>
                <a:spcPts val="0"/>
              </a:spcAft>
              <a:buNone/>
            </a:pPr>
            <a:r>
              <a:rPr lang="en">
                <a:solidFill>
                  <a:schemeClr val="dk1"/>
                </a:solidFill>
              </a:rPr>
              <a:t>Had one of if not the best season of his career after becoming more of the running back </a:t>
            </a:r>
            <a:r>
              <a:rPr lang="en">
                <a:solidFill>
                  <a:schemeClr val="dk1"/>
                </a:solidFill>
              </a:rPr>
              <a:t>position </a:t>
            </a:r>
            <a:endParaRPr>
              <a:solidFill>
                <a:schemeClr val="dk1"/>
              </a:solidFill>
            </a:endParaRPr>
          </a:p>
          <a:p>
            <a:pPr indent="0" lvl="0" marL="0" rtl="0" algn="l">
              <a:spcBef>
                <a:spcPts val="1200"/>
              </a:spcBef>
              <a:spcAft>
                <a:spcPts val="0"/>
              </a:spcAft>
              <a:buNone/>
            </a:pPr>
            <a:r>
              <a:rPr lang="en">
                <a:solidFill>
                  <a:schemeClr val="dk1"/>
                </a:solidFill>
              </a:rPr>
              <a:t>Carrying the ball more times than ever, this opened up new opportunities for him in the passing game</a:t>
            </a:r>
            <a:endParaRPr>
              <a:solidFill>
                <a:schemeClr val="dk1"/>
              </a:solidFill>
            </a:endParaRPr>
          </a:p>
          <a:p>
            <a:pPr indent="0" lvl="0" marL="0" rtl="0" algn="l">
              <a:spcBef>
                <a:spcPts val="1200"/>
              </a:spcBef>
              <a:spcAft>
                <a:spcPts val="0"/>
              </a:spcAft>
              <a:buNone/>
            </a:pPr>
            <a:r>
              <a:rPr lang="en">
                <a:solidFill>
                  <a:schemeClr val="dk1"/>
                </a:solidFill>
              </a:rPr>
              <a:t>The ability to get the ball out of Mariota’s hands quickly will be a priority and Patterson will only help him do so</a:t>
            </a:r>
            <a:endParaRPr>
              <a:solidFill>
                <a:schemeClr val="dk1"/>
              </a:solidFill>
            </a:endParaRPr>
          </a:p>
          <a:p>
            <a:pPr indent="0" lvl="0" marL="0" rtl="0" algn="l">
              <a:spcBef>
                <a:spcPts val="1200"/>
              </a:spcBef>
              <a:spcAft>
                <a:spcPts val="1200"/>
              </a:spcAft>
              <a:buNone/>
            </a:pPr>
            <a:r>
              <a:rPr lang="en">
                <a:solidFill>
                  <a:schemeClr val="dk1"/>
                </a:solidFill>
              </a:rPr>
              <a:t>Potential Increase in RPO style plays </a:t>
            </a:r>
            <a:endParaRPr>
              <a:solidFill>
                <a:schemeClr val="dk1"/>
              </a:solidFill>
            </a:endParaRPr>
          </a:p>
        </p:txBody>
      </p:sp>
      <p:pic>
        <p:nvPicPr>
          <p:cNvPr id="263" name="Google Shape;263;p38"/>
          <p:cNvPicPr preferRelativeResize="0"/>
          <p:nvPr/>
        </p:nvPicPr>
        <p:blipFill>
          <a:blip r:embed="rId3">
            <a:alphaModFix/>
          </a:blip>
          <a:stretch>
            <a:fillRect/>
          </a:stretch>
        </p:blipFill>
        <p:spPr>
          <a:xfrm>
            <a:off x="5675400" y="0"/>
            <a:ext cx="3468650" cy="3468650"/>
          </a:xfrm>
          <a:prstGeom prst="rect">
            <a:avLst/>
          </a:prstGeom>
          <a:noFill/>
          <a:ln>
            <a:noFill/>
          </a:ln>
        </p:spPr>
      </p:pic>
      <p:pic>
        <p:nvPicPr>
          <p:cNvPr id="264" name="Google Shape;264;p38"/>
          <p:cNvPicPr preferRelativeResize="0"/>
          <p:nvPr/>
        </p:nvPicPr>
        <p:blipFill>
          <a:blip r:embed="rId4">
            <a:alphaModFix/>
          </a:blip>
          <a:stretch>
            <a:fillRect/>
          </a:stretch>
        </p:blipFill>
        <p:spPr>
          <a:xfrm>
            <a:off x="0" y="4003803"/>
            <a:ext cx="9144003" cy="113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445025"/>
            <a:ext cx="8520600" cy="126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Cordarrelle</a:t>
            </a:r>
            <a:r>
              <a:rPr lang="en"/>
              <a:t> Patterson</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2022"/>
              <a:t>Breaking Down the </a:t>
            </a:r>
            <a:r>
              <a:rPr lang="en" sz="2022"/>
              <a:t>versatility</a:t>
            </a:r>
            <a:r>
              <a:rPr lang="en" sz="2022"/>
              <a:t> of Cordarrelle Patterson </a:t>
            </a:r>
            <a:r>
              <a:rPr lang="en"/>
              <a:t> </a:t>
            </a:r>
            <a:endParaRPr/>
          </a:p>
        </p:txBody>
      </p:sp>
      <p:sp>
        <p:nvSpPr>
          <p:cNvPr id="270" name="Google Shape;270;p39"/>
          <p:cNvSpPr txBox="1"/>
          <p:nvPr>
            <p:ph idx="1" type="body"/>
          </p:nvPr>
        </p:nvSpPr>
        <p:spPr>
          <a:xfrm>
            <a:off x="311700" y="1764050"/>
            <a:ext cx="3999900" cy="28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Rushing</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 63% of Pattersons rushes came on 1st and 10, 92% came on 1st or 2nd down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88% of his rushes and rushing yards came when the QB was under center, as well as all of his rushing touchdowns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21.9 Attempts per broken tackle, if you can get to him quickly he isn’t hard to take down in open field</a:t>
            </a:r>
            <a:endParaRPr>
              <a:solidFill>
                <a:schemeClr val="dk1"/>
              </a:solidFill>
            </a:endParaRPr>
          </a:p>
        </p:txBody>
      </p:sp>
      <p:sp>
        <p:nvSpPr>
          <p:cNvPr id="271" name="Google Shape;271;p39"/>
          <p:cNvSpPr txBox="1"/>
          <p:nvPr>
            <p:ph idx="2" type="body"/>
          </p:nvPr>
        </p:nvSpPr>
        <p:spPr>
          <a:xfrm>
            <a:off x="4832400" y="1714500"/>
            <a:ext cx="3999900" cy="285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Receiving</a:t>
            </a:r>
            <a:r>
              <a:rPr lang="en">
                <a:solidFill>
                  <a:schemeClr val="dk1"/>
                </a:solidFill>
              </a:rPr>
              <a:t> </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3.1 Yards before </a:t>
            </a:r>
            <a:r>
              <a:rPr lang="en">
                <a:solidFill>
                  <a:schemeClr val="dk1"/>
                </a:solidFill>
              </a:rPr>
              <a:t>reception</a:t>
            </a:r>
            <a:r>
              <a:rPr lang="en">
                <a:solidFill>
                  <a:schemeClr val="dk1"/>
                </a:solidFill>
              </a:rPr>
              <a:t>, indicate quick passes out of the backfield (quick outs, crosses, screens)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71% of his receptions came in the shotgun formation as well as all of his </a:t>
            </a:r>
            <a:r>
              <a:rPr lang="en">
                <a:solidFill>
                  <a:schemeClr val="dk1"/>
                </a:solidFill>
              </a:rPr>
              <a:t>receiving</a:t>
            </a:r>
            <a:r>
              <a:rPr lang="en">
                <a:solidFill>
                  <a:schemeClr val="dk1"/>
                </a:solidFill>
              </a:rPr>
              <a:t> touchdowns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71% of his receptions were on non play action plays, straight drop backs</a:t>
            </a:r>
            <a:endParaRPr>
              <a:solidFill>
                <a:schemeClr val="dk1"/>
              </a:solidFill>
            </a:endParaRPr>
          </a:p>
        </p:txBody>
      </p:sp>
      <p:pic>
        <p:nvPicPr>
          <p:cNvPr id="272" name="Google Shape;272;p39"/>
          <p:cNvPicPr preferRelativeResize="0"/>
          <p:nvPr/>
        </p:nvPicPr>
        <p:blipFill>
          <a:blip r:embed="rId3">
            <a:alphaModFix/>
          </a:blip>
          <a:stretch>
            <a:fillRect/>
          </a:stretch>
        </p:blipFill>
        <p:spPr>
          <a:xfrm>
            <a:off x="7284150" y="0"/>
            <a:ext cx="1859850" cy="185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Atlanta Falcons Focus</a:t>
            </a:r>
            <a:endParaRPr/>
          </a:p>
        </p:txBody>
      </p:sp>
      <p:sp>
        <p:nvSpPr>
          <p:cNvPr id="278" name="Google Shape;278;p4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Offensive Line Problems:</a:t>
            </a:r>
            <a:endParaRPr>
              <a:solidFill>
                <a:schemeClr val="dk1"/>
              </a:solidFill>
            </a:endParaRPr>
          </a:p>
          <a:p>
            <a:pPr indent="0" lvl="0" marL="0" rtl="0" algn="l">
              <a:spcBef>
                <a:spcPts val="1200"/>
              </a:spcBef>
              <a:spcAft>
                <a:spcPts val="0"/>
              </a:spcAft>
              <a:buNone/>
            </a:pPr>
            <a:r>
              <a:rPr lang="en">
                <a:solidFill>
                  <a:schemeClr val="dk1"/>
                </a:solidFill>
              </a:rPr>
              <a:t>Last season the Atlanta Falcons offensive line was not very good, other than Lindstrom,  and have so far this offseason made only one move to help the team in this area (Germain Ifedi)</a:t>
            </a:r>
            <a:endParaRPr>
              <a:solidFill>
                <a:schemeClr val="dk1"/>
              </a:solidFill>
            </a:endParaRPr>
          </a:p>
          <a:p>
            <a:pPr indent="0" lvl="0" marL="0" rtl="0" algn="l">
              <a:spcBef>
                <a:spcPts val="1200"/>
              </a:spcBef>
              <a:spcAft>
                <a:spcPts val="0"/>
              </a:spcAft>
              <a:buNone/>
            </a:pPr>
            <a:r>
              <a:rPr lang="en">
                <a:solidFill>
                  <a:schemeClr val="dk1"/>
                </a:solidFill>
              </a:rPr>
              <a:t>LT: Jake Matthews - 71.4</a:t>
            </a:r>
            <a:endParaRPr>
              <a:solidFill>
                <a:schemeClr val="dk1"/>
              </a:solidFill>
            </a:endParaRPr>
          </a:p>
          <a:p>
            <a:pPr indent="0" lvl="0" marL="0" rtl="0" algn="l">
              <a:spcBef>
                <a:spcPts val="1200"/>
              </a:spcBef>
              <a:spcAft>
                <a:spcPts val="0"/>
              </a:spcAft>
              <a:buNone/>
            </a:pPr>
            <a:r>
              <a:rPr lang="en">
                <a:solidFill>
                  <a:schemeClr val="dk1"/>
                </a:solidFill>
              </a:rPr>
              <a:t>LG: Jalen Mayfield - 49.3</a:t>
            </a:r>
            <a:endParaRPr>
              <a:solidFill>
                <a:schemeClr val="dk1"/>
              </a:solidFill>
            </a:endParaRPr>
          </a:p>
          <a:p>
            <a:pPr indent="0" lvl="0" marL="0" rtl="0" algn="l">
              <a:spcBef>
                <a:spcPts val="1200"/>
              </a:spcBef>
              <a:spcAft>
                <a:spcPts val="0"/>
              </a:spcAft>
              <a:buNone/>
            </a:pPr>
            <a:r>
              <a:rPr lang="en">
                <a:solidFill>
                  <a:schemeClr val="dk1"/>
                </a:solidFill>
              </a:rPr>
              <a:t>C Matt Hennessy - 77.0</a:t>
            </a:r>
            <a:endParaRPr>
              <a:solidFill>
                <a:schemeClr val="dk1"/>
              </a:solidFill>
            </a:endParaRPr>
          </a:p>
          <a:p>
            <a:pPr indent="0" lvl="0" marL="0" rtl="0" algn="l">
              <a:spcBef>
                <a:spcPts val="1200"/>
              </a:spcBef>
              <a:spcAft>
                <a:spcPts val="0"/>
              </a:spcAft>
              <a:buNone/>
            </a:pPr>
            <a:r>
              <a:rPr lang="en">
                <a:solidFill>
                  <a:schemeClr val="dk1"/>
                </a:solidFill>
              </a:rPr>
              <a:t>RG: Chris Lindstrom - 84.1</a:t>
            </a:r>
            <a:endParaRPr>
              <a:solidFill>
                <a:schemeClr val="dk1"/>
              </a:solidFill>
            </a:endParaRPr>
          </a:p>
          <a:p>
            <a:pPr indent="0" lvl="0" marL="0" rtl="0" algn="l">
              <a:spcBef>
                <a:spcPts val="1200"/>
              </a:spcBef>
              <a:spcAft>
                <a:spcPts val="0"/>
              </a:spcAft>
              <a:buNone/>
            </a:pPr>
            <a:r>
              <a:rPr lang="en">
                <a:solidFill>
                  <a:schemeClr val="dk1"/>
                </a:solidFill>
              </a:rPr>
              <a:t>RT: Kaleb McGary - 62.4</a:t>
            </a:r>
            <a:endParaRPr>
              <a:solidFill>
                <a:schemeClr val="dk1"/>
              </a:solidFill>
            </a:endParaRPr>
          </a:p>
          <a:p>
            <a:pPr indent="0" lvl="0" marL="0" rtl="0" algn="l">
              <a:spcBef>
                <a:spcPts val="1200"/>
              </a:spcBef>
              <a:spcAft>
                <a:spcPts val="1200"/>
              </a:spcAft>
              <a:buNone/>
            </a:pPr>
            <a:r>
              <a:t/>
            </a:r>
            <a:endParaRPr/>
          </a:p>
        </p:txBody>
      </p:sp>
      <p:sp>
        <p:nvSpPr>
          <p:cNvPr id="279" name="Google Shape;279;p40"/>
          <p:cNvSpPr txBox="1"/>
          <p:nvPr>
            <p:ph idx="2" type="body"/>
          </p:nvPr>
        </p:nvSpPr>
        <p:spPr>
          <a:xfrm>
            <a:off x="4713475"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Top 5 in QB pressures and 1st  in QB hits, the falcons never allowed Matt Ryan to get </a:t>
            </a:r>
            <a:r>
              <a:rPr lang="en">
                <a:solidFill>
                  <a:schemeClr val="dk1"/>
                </a:solidFill>
              </a:rPr>
              <a:t>comfortable</a:t>
            </a:r>
            <a:r>
              <a:rPr lang="en">
                <a:solidFill>
                  <a:schemeClr val="dk1"/>
                </a:solidFill>
              </a:rPr>
              <a:t> in the offense</a:t>
            </a:r>
            <a:endParaRPr>
              <a:solidFill>
                <a:schemeClr val="dk1"/>
              </a:solidFill>
            </a:endParaRPr>
          </a:p>
          <a:p>
            <a:pPr indent="0" lvl="0" marL="0" rtl="0" algn="l">
              <a:spcBef>
                <a:spcPts val="1200"/>
              </a:spcBef>
              <a:spcAft>
                <a:spcPts val="0"/>
              </a:spcAft>
              <a:buNone/>
            </a:pPr>
            <a:r>
              <a:rPr lang="en">
                <a:solidFill>
                  <a:schemeClr val="dk1"/>
                </a:solidFill>
              </a:rPr>
              <a:t>Rookie Left </a:t>
            </a:r>
            <a:r>
              <a:rPr lang="en">
                <a:solidFill>
                  <a:schemeClr val="dk1"/>
                </a:solidFill>
              </a:rPr>
              <a:t>Guard</a:t>
            </a:r>
            <a:r>
              <a:rPr lang="en">
                <a:solidFill>
                  <a:schemeClr val="dk1"/>
                </a:solidFill>
              </a:rPr>
              <a:t> Jalen Mayfield allowed 11 sacks, was called for 9 penalties (T-8th), and had a 27.6 pff grade for pass blocking</a:t>
            </a:r>
            <a:endParaRPr>
              <a:solidFill>
                <a:schemeClr val="dk1"/>
              </a:solidFill>
            </a:endParaRPr>
          </a:p>
          <a:p>
            <a:pPr indent="0" lvl="0" marL="0" rtl="0" algn="l">
              <a:spcBef>
                <a:spcPts val="1200"/>
              </a:spcBef>
              <a:spcAft>
                <a:spcPts val="0"/>
              </a:spcAft>
              <a:buNone/>
            </a:pPr>
            <a:r>
              <a:rPr lang="en">
                <a:solidFill>
                  <a:schemeClr val="dk1"/>
                </a:solidFill>
              </a:rPr>
              <a:t>Left tackle Jake </a:t>
            </a:r>
            <a:r>
              <a:rPr lang="en">
                <a:solidFill>
                  <a:schemeClr val="dk1"/>
                </a:solidFill>
              </a:rPr>
              <a:t>Matthews</a:t>
            </a:r>
            <a:r>
              <a:rPr lang="en">
                <a:solidFill>
                  <a:schemeClr val="dk1"/>
                </a:solidFill>
              </a:rPr>
              <a:t> run </a:t>
            </a:r>
            <a:r>
              <a:rPr lang="en">
                <a:solidFill>
                  <a:schemeClr val="dk1"/>
                </a:solidFill>
              </a:rPr>
              <a:t>blocking</a:t>
            </a:r>
            <a:r>
              <a:rPr lang="en">
                <a:solidFill>
                  <a:schemeClr val="dk1"/>
                </a:solidFill>
              </a:rPr>
              <a:t> pff grade is a 58.7, showing the left side of the line for the falcons is </a:t>
            </a:r>
            <a:r>
              <a:rPr lang="en">
                <a:solidFill>
                  <a:schemeClr val="dk1"/>
                </a:solidFill>
              </a:rPr>
              <a:t>vulnerable</a:t>
            </a:r>
            <a:r>
              <a:rPr lang="en">
                <a:solidFill>
                  <a:schemeClr val="dk1"/>
                </a:solidFill>
              </a:rPr>
              <a:t>  </a:t>
            </a:r>
            <a:endParaRPr>
              <a:solidFill>
                <a:schemeClr val="dk1"/>
              </a:solidFill>
            </a:endParaRPr>
          </a:p>
          <a:p>
            <a:pPr indent="0" lvl="0" marL="0" rtl="0" algn="l">
              <a:spcBef>
                <a:spcPts val="1200"/>
              </a:spcBef>
              <a:spcAft>
                <a:spcPts val="1200"/>
              </a:spcAft>
              <a:buNone/>
            </a:pPr>
            <a:r>
              <a:rPr lang="en">
                <a:solidFill>
                  <a:schemeClr val="dk1"/>
                </a:solidFill>
              </a:rPr>
              <a:t>Brian Burns, Derrick Brown, Gross Mantos, and others will be counted on to aggressively attack this left side and contain Mariota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773700" y="1155100"/>
            <a:ext cx="33021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50">
                <a:solidFill>
                  <a:schemeClr val="dk1"/>
                </a:solidFill>
                <a:uFill>
                  <a:noFill/>
                </a:uFill>
                <a:latin typeface="Roboto"/>
                <a:ea typeface="Roboto"/>
                <a:cs typeface="Roboto"/>
                <a:sym typeface="Roboto"/>
                <a:hlinkClick r:id="rId3">
                  <a:extLst>
                    <a:ext uri="{A12FA001-AC4F-418D-AE19-62706E023703}">
                      <ahyp:hlinkClr val="tx"/>
                    </a:ext>
                  </a:extLst>
                </a:hlinkClick>
              </a:rPr>
              <a:t>Tampa Bay Buccaneers</a:t>
            </a:r>
            <a:endParaRPr b="1" sz="4800">
              <a:solidFill>
                <a:schemeClr val="dk1"/>
              </a:solidFill>
            </a:endParaRPr>
          </a:p>
          <a:p>
            <a:pPr indent="0" lvl="0" marL="0" rtl="0" algn="l">
              <a:spcBef>
                <a:spcPts val="0"/>
              </a:spcBef>
              <a:spcAft>
                <a:spcPts val="0"/>
              </a:spcAft>
              <a:buNone/>
            </a:pPr>
            <a:r>
              <a:rPr b="1" lang="en" sz="3650">
                <a:solidFill>
                  <a:schemeClr val="dk1"/>
                </a:solidFill>
              </a:rPr>
              <a:t>Scouting </a:t>
            </a:r>
            <a:endParaRPr b="1" sz="3650">
              <a:solidFill>
                <a:schemeClr val="dk1"/>
              </a:solidFill>
            </a:endParaRPr>
          </a:p>
          <a:p>
            <a:pPr indent="0" lvl="0" marL="0" rtl="0" algn="l">
              <a:spcBef>
                <a:spcPts val="0"/>
              </a:spcBef>
              <a:spcAft>
                <a:spcPts val="0"/>
              </a:spcAft>
              <a:buNone/>
            </a:pPr>
            <a:r>
              <a:rPr b="1" lang="en" sz="3650">
                <a:solidFill>
                  <a:schemeClr val="dk1"/>
                </a:solidFill>
              </a:rPr>
              <a:t>Report</a:t>
            </a:r>
            <a:endParaRPr b="1" sz="3650">
              <a:solidFill>
                <a:schemeClr val="dk1"/>
              </a:solidFill>
            </a:endParaRPr>
          </a:p>
        </p:txBody>
      </p:sp>
      <p:pic>
        <p:nvPicPr>
          <p:cNvPr id="285" name="Google Shape;285;p41"/>
          <p:cNvPicPr preferRelativeResize="0"/>
          <p:nvPr/>
        </p:nvPicPr>
        <p:blipFill>
          <a:blip r:embed="rId4">
            <a:alphaModFix/>
          </a:blip>
          <a:stretch>
            <a:fillRect/>
          </a:stretch>
        </p:blipFill>
        <p:spPr>
          <a:xfrm>
            <a:off x="4239200" y="893575"/>
            <a:ext cx="4232675" cy="2833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Buccaneers Information </a:t>
            </a:r>
            <a:endParaRPr/>
          </a:p>
        </p:txBody>
      </p:sp>
      <p:sp>
        <p:nvSpPr>
          <p:cNvPr id="291" name="Google Shape;291;p42"/>
          <p:cNvSpPr txBox="1"/>
          <p:nvPr>
            <p:ph idx="1" type="body"/>
          </p:nvPr>
        </p:nvSpPr>
        <p:spPr>
          <a:xfrm>
            <a:off x="311700" y="1182675"/>
            <a:ext cx="3354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chemeClr val="dk1"/>
              </a:buClr>
              <a:buSzPts val="1400"/>
              <a:buChar char="●"/>
            </a:pPr>
            <a:r>
              <a:rPr lang="en" sz="1400">
                <a:solidFill>
                  <a:schemeClr val="dk1"/>
                </a:solidFill>
              </a:rPr>
              <a:t>Additions</a:t>
            </a:r>
            <a:endParaRPr sz="14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Free Agency</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DT Akiem Hicks</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S Logan Ryan</a:t>
            </a:r>
            <a:endParaRPr b="1"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RG Shaquille Mason</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 Keanu Neal</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WR Russell Gage</a:t>
            </a:r>
            <a:r>
              <a:rPr lang="en" sz="1200">
                <a:solidFill>
                  <a:schemeClr val="dk1"/>
                </a:solidFill>
              </a:rPr>
              <a:t>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Draft</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DL Logan Hall</a:t>
            </a:r>
            <a:endParaRPr b="1"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G Luke Goedeke</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RB Rachaad White </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P Jake Camarda</a:t>
            </a:r>
            <a:r>
              <a:rPr lang="en" sz="1200">
                <a:solidFill>
                  <a:schemeClr val="dk1"/>
                </a:solidFill>
              </a:rPr>
              <a:t> </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Coaching</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HC Todd Bowles</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DC Kacy Rodgers/Larry Foote</a:t>
            </a:r>
            <a:endParaRPr sz="1200">
              <a:solidFill>
                <a:schemeClr val="dk1"/>
              </a:solidFill>
            </a:endParaRPr>
          </a:p>
          <a:p>
            <a:pPr indent="0" lvl="0" marL="0" rtl="0" algn="l">
              <a:spcBef>
                <a:spcPts val="1200"/>
              </a:spcBef>
              <a:spcAft>
                <a:spcPts val="1200"/>
              </a:spcAft>
              <a:buNone/>
            </a:pPr>
            <a:r>
              <a:t/>
            </a:r>
            <a:endParaRPr/>
          </a:p>
        </p:txBody>
      </p:sp>
      <p:sp>
        <p:nvSpPr>
          <p:cNvPr id="292" name="Google Shape;292;p42"/>
          <p:cNvSpPr txBox="1"/>
          <p:nvPr/>
        </p:nvSpPr>
        <p:spPr>
          <a:xfrm>
            <a:off x="5145375" y="1182675"/>
            <a:ext cx="30000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Departures</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TE O.J. Howard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RB Ronald Jones II</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RG Alex Cappa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S Jordan Whitehead</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LG Ali Marpet</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DT Ndamukong Suh</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Panthers Information</a:t>
            </a:r>
            <a:endParaRPr/>
          </a:p>
        </p:txBody>
      </p:sp>
      <p:sp>
        <p:nvSpPr>
          <p:cNvPr id="73" name="Google Shape;73;p16"/>
          <p:cNvSpPr txBox="1"/>
          <p:nvPr>
            <p:ph idx="1" type="body"/>
          </p:nvPr>
        </p:nvSpPr>
        <p:spPr>
          <a:xfrm>
            <a:off x="311700" y="701700"/>
            <a:ext cx="5289600" cy="27975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Char char="●"/>
            </a:pPr>
            <a:r>
              <a:rPr b="1" lang="en" sz="1600">
                <a:solidFill>
                  <a:schemeClr val="dk1"/>
                </a:solidFill>
              </a:rPr>
              <a:t>Additions</a:t>
            </a:r>
            <a:endParaRPr b="1" sz="1600">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Free Agency</a:t>
            </a:r>
            <a:endParaRPr>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S Xavier Woods</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G Austin Corbett</a:t>
            </a:r>
            <a:endParaRPr b="1">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RB D’Onta Foreman</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WR Rashard Higgins</a:t>
            </a:r>
            <a:endParaRPr>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DI Matt Ioannidis</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LB Damien Wilson</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P Johnny Hekker</a:t>
            </a:r>
            <a:endParaRPr b="1">
              <a:solidFill>
                <a:schemeClr val="dk1"/>
              </a:solidFill>
            </a:endParaRPr>
          </a:p>
          <a:p>
            <a:pPr indent="-304800" lvl="2" marL="1371600" rtl="0" algn="l">
              <a:spcBef>
                <a:spcPts val="0"/>
              </a:spcBef>
              <a:spcAft>
                <a:spcPts val="0"/>
              </a:spcAft>
              <a:buClr>
                <a:schemeClr val="dk1"/>
              </a:buClr>
              <a:buSzPts val="1200"/>
              <a:buChar char="■"/>
            </a:pPr>
            <a:r>
              <a:rPr b="1" lang="en">
                <a:solidFill>
                  <a:schemeClr val="dk1"/>
                </a:solidFill>
              </a:rPr>
              <a:t>C Bradley Bozeman</a:t>
            </a:r>
            <a:endParaRPr b="1">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ED Marquis Haynes</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LB Cory Littleton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Coaching</a:t>
            </a:r>
            <a:endParaRPr>
              <a:solidFill>
                <a:schemeClr val="dk1"/>
              </a:solidFill>
            </a:endParaRPr>
          </a:p>
          <a:p>
            <a:pPr indent="-304800" lvl="2" marL="1371600" rtl="0" algn="l">
              <a:spcBef>
                <a:spcPts val="0"/>
              </a:spcBef>
              <a:spcAft>
                <a:spcPts val="0"/>
              </a:spcAft>
              <a:buClr>
                <a:schemeClr val="dk1"/>
              </a:buClr>
              <a:buSzPts val="1200"/>
              <a:buChar char="■"/>
            </a:pPr>
            <a:r>
              <a:rPr lang="en">
                <a:solidFill>
                  <a:schemeClr val="dk1"/>
                </a:solidFill>
              </a:rPr>
              <a:t>OC Ben McAdoo</a:t>
            </a:r>
            <a:endParaRPr>
              <a:solidFill>
                <a:schemeClr val="dk1"/>
              </a:solidFill>
            </a:endParaRPr>
          </a:p>
        </p:txBody>
      </p:sp>
      <p:sp>
        <p:nvSpPr>
          <p:cNvPr id="74" name="Google Shape;74;p16"/>
          <p:cNvSpPr txBox="1"/>
          <p:nvPr>
            <p:ph idx="2" type="body"/>
          </p:nvPr>
        </p:nvSpPr>
        <p:spPr>
          <a:xfrm>
            <a:off x="5701200" y="701700"/>
            <a:ext cx="3999900" cy="2436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Departures</a:t>
            </a:r>
            <a:endParaRPr b="1" sz="1600">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CB A.J. Bouye</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DI Morgan Fox</a:t>
            </a:r>
            <a:endParaRPr>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DE</a:t>
            </a:r>
            <a:r>
              <a:rPr b="1" lang="en">
                <a:solidFill>
                  <a:schemeClr val="dk1"/>
                </a:solidFill>
              </a:rPr>
              <a:t> Haason Reddick</a:t>
            </a:r>
            <a:endParaRPr b="1">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DI DaQuan Jones</a:t>
            </a:r>
            <a:endParaRPr b="1">
              <a:solidFill>
                <a:schemeClr val="dk1"/>
              </a:solidFill>
            </a:endParaRPr>
          </a:p>
          <a:p>
            <a:pPr indent="-304800" lvl="1" marL="914400" rtl="0" algn="l">
              <a:spcBef>
                <a:spcPts val="0"/>
              </a:spcBef>
              <a:spcAft>
                <a:spcPts val="0"/>
              </a:spcAft>
              <a:buClr>
                <a:schemeClr val="dk1"/>
              </a:buClr>
              <a:buSzPts val="1200"/>
              <a:buChar char="○"/>
            </a:pPr>
            <a:r>
              <a:rPr b="1" lang="en">
                <a:solidFill>
                  <a:schemeClr val="dk1"/>
                </a:solidFill>
              </a:rPr>
              <a:t>CB Stephon Gilmore</a:t>
            </a:r>
            <a:endParaRPr b="1">
              <a:solidFill>
                <a:schemeClr val="dk1"/>
              </a:solidFill>
            </a:endParaRPr>
          </a:p>
        </p:txBody>
      </p:sp>
      <p:pic>
        <p:nvPicPr>
          <p:cNvPr id="75" name="Google Shape;75;p16"/>
          <p:cNvPicPr preferRelativeResize="0"/>
          <p:nvPr/>
        </p:nvPicPr>
        <p:blipFill>
          <a:blip r:embed="rId3">
            <a:alphaModFix/>
          </a:blip>
          <a:stretch>
            <a:fillRect/>
          </a:stretch>
        </p:blipFill>
        <p:spPr>
          <a:xfrm>
            <a:off x="3345488" y="2479638"/>
            <a:ext cx="2071450" cy="882675"/>
          </a:xfrm>
          <a:prstGeom prst="rect">
            <a:avLst/>
          </a:prstGeom>
          <a:noFill/>
          <a:ln>
            <a:noFill/>
          </a:ln>
        </p:spPr>
      </p:pic>
      <p:pic>
        <p:nvPicPr>
          <p:cNvPr id="76" name="Google Shape;76;p16"/>
          <p:cNvPicPr preferRelativeResize="0"/>
          <p:nvPr/>
        </p:nvPicPr>
        <p:blipFill>
          <a:blip r:embed="rId4">
            <a:alphaModFix/>
          </a:blip>
          <a:stretch>
            <a:fillRect/>
          </a:stretch>
        </p:blipFill>
        <p:spPr>
          <a:xfrm>
            <a:off x="0" y="4042001"/>
            <a:ext cx="9143999" cy="764548"/>
          </a:xfrm>
          <a:prstGeom prst="rect">
            <a:avLst/>
          </a:prstGeom>
          <a:noFill/>
          <a:ln>
            <a:noFill/>
          </a:ln>
        </p:spPr>
      </p:pic>
      <p:pic>
        <p:nvPicPr>
          <p:cNvPr id="77" name="Google Shape;77;p16"/>
          <p:cNvPicPr preferRelativeResize="0"/>
          <p:nvPr/>
        </p:nvPicPr>
        <p:blipFill>
          <a:blip r:embed="rId5">
            <a:alphaModFix/>
          </a:blip>
          <a:stretch>
            <a:fillRect/>
          </a:stretch>
        </p:blipFill>
        <p:spPr>
          <a:xfrm>
            <a:off x="3405600" y="1118500"/>
            <a:ext cx="2011325" cy="1126325"/>
          </a:xfrm>
          <a:prstGeom prst="rect">
            <a:avLst/>
          </a:prstGeom>
          <a:noFill/>
          <a:ln>
            <a:noFill/>
          </a:ln>
        </p:spPr>
      </p:pic>
      <p:pic>
        <p:nvPicPr>
          <p:cNvPr id="78" name="Google Shape;78;p16"/>
          <p:cNvPicPr preferRelativeResize="0"/>
          <p:nvPr/>
        </p:nvPicPr>
        <p:blipFill>
          <a:blip r:embed="rId6">
            <a:alphaModFix/>
          </a:blip>
          <a:stretch>
            <a:fillRect/>
          </a:stretch>
        </p:blipFill>
        <p:spPr>
          <a:xfrm>
            <a:off x="6590311" y="2244825"/>
            <a:ext cx="1959439" cy="1126325"/>
          </a:xfrm>
          <a:prstGeom prst="rect">
            <a:avLst/>
          </a:prstGeom>
          <a:noFill/>
          <a:ln>
            <a:noFill/>
          </a:ln>
        </p:spPr>
      </p:pic>
      <p:sp>
        <p:nvSpPr>
          <p:cNvPr id="79" name="Google Shape;79;p16"/>
          <p:cNvSpPr txBox="1"/>
          <p:nvPr/>
        </p:nvSpPr>
        <p:spPr>
          <a:xfrm>
            <a:off x="196150" y="3549400"/>
            <a:ext cx="627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Carolina Panthers Lead Player Stats 2021</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Buccaneers</a:t>
            </a:r>
            <a:r>
              <a:rPr lang="en"/>
              <a:t> Focus</a:t>
            </a:r>
            <a:endParaRPr/>
          </a:p>
        </p:txBody>
      </p:sp>
      <p:sp>
        <p:nvSpPr>
          <p:cNvPr id="298" name="Google Shape;298;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The Buccaneers are clearly the best team in the division finishing with a 13-4 record last season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Todd Bowles, the previous defensive coordinator has been promoted to the head coaching position taking over for Bruce Arians, So there </a:t>
            </a:r>
            <a:r>
              <a:rPr lang="en">
                <a:solidFill>
                  <a:schemeClr val="dk1"/>
                </a:solidFill>
              </a:rPr>
              <a:t>shouldn't</a:t>
            </a:r>
            <a:r>
              <a:rPr lang="en">
                <a:solidFill>
                  <a:schemeClr val="dk1"/>
                </a:solidFill>
              </a:rPr>
              <a:t> be too </a:t>
            </a:r>
            <a:r>
              <a:rPr lang="en">
                <a:solidFill>
                  <a:schemeClr val="dk1"/>
                </a:solidFill>
              </a:rPr>
              <a:t>much of a change in coaching schemes</a:t>
            </a:r>
            <a:endParaRPr>
              <a:solidFill>
                <a:schemeClr val="dk1"/>
              </a:solidFill>
            </a:endParaRPr>
          </a:p>
        </p:txBody>
      </p:sp>
      <p:sp>
        <p:nvSpPr>
          <p:cNvPr id="299" name="Google Shape;299;p43"/>
          <p:cNvSpPr txBox="1"/>
          <p:nvPr>
            <p:ph idx="2" type="body"/>
          </p:nvPr>
        </p:nvSpPr>
        <p:spPr>
          <a:xfrm>
            <a:off x="4804175" y="898475"/>
            <a:ext cx="39999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675">
                <a:solidFill>
                  <a:schemeClr val="dk1"/>
                </a:solidFill>
              </a:rPr>
              <a:t>How Carolina fares against them?</a:t>
            </a:r>
            <a:endParaRPr sz="3675">
              <a:solidFill>
                <a:schemeClr val="dk1"/>
              </a:solidFill>
            </a:endParaRPr>
          </a:p>
          <a:p>
            <a:pPr indent="0" lvl="0" marL="0" rtl="0" algn="l">
              <a:spcBef>
                <a:spcPts val="1200"/>
              </a:spcBef>
              <a:spcAft>
                <a:spcPts val="0"/>
              </a:spcAft>
              <a:buNone/>
            </a:pPr>
            <a:r>
              <a:rPr lang="en" sz="3675">
                <a:solidFill>
                  <a:schemeClr val="dk1"/>
                </a:solidFill>
              </a:rPr>
              <a:t>Based on 2021-22 Season: </a:t>
            </a:r>
            <a:endParaRPr sz="3675">
              <a:solidFill>
                <a:schemeClr val="dk1"/>
              </a:solidFill>
            </a:endParaRPr>
          </a:p>
          <a:p>
            <a:pPr indent="-286955" lvl="0" marL="457200" rtl="0" algn="l">
              <a:spcBef>
                <a:spcPts val="1200"/>
              </a:spcBef>
              <a:spcAft>
                <a:spcPts val="0"/>
              </a:spcAft>
              <a:buClr>
                <a:schemeClr val="dk1"/>
              </a:buClr>
              <a:buSzPct val="100000"/>
              <a:buChar char="●"/>
            </a:pPr>
            <a:r>
              <a:rPr lang="en" sz="3675">
                <a:solidFill>
                  <a:schemeClr val="dk1"/>
                </a:solidFill>
              </a:rPr>
              <a:t>A key factor to look at between the teams is the struggle at the QB position for the panthers. </a:t>
            </a:r>
            <a:r>
              <a:rPr lang="en" sz="3675">
                <a:solidFill>
                  <a:schemeClr val="dk1"/>
                </a:solidFill>
              </a:rPr>
              <a:t>Throughout</a:t>
            </a:r>
            <a:r>
              <a:rPr lang="en" sz="3675">
                <a:solidFill>
                  <a:schemeClr val="dk1"/>
                </a:solidFill>
              </a:rPr>
              <a:t> the season here are the the quarterbacks that started for Carolina: </a:t>
            </a:r>
            <a:endParaRPr sz="3675">
              <a:solidFill>
                <a:schemeClr val="dk1"/>
              </a:solidFill>
            </a:endParaRPr>
          </a:p>
          <a:p>
            <a:pPr indent="-286955" lvl="0" marL="457200" rtl="0" algn="l">
              <a:spcBef>
                <a:spcPts val="0"/>
              </a:spcBef>
              <a:spcAft>
                <a:spcPts val="0"/>
              </a:spcAft>
              <a:buClr>
                <a:schemeClr val="dk1"/>
              </a:buClr>
              <a:buSzPct val="100000"/>
              <a:buAutoNum type="arabicPeriod"/>
            </a:pPr>
            <a:r>
              <a:rPr lang="en" sz="3675">
                <a:solidFill>
                  <a:schemeClr val="dk1"/>
                </a:solidFill>
              </a:rPr>
              <a:t>Sam Darnold(11)</a:t>
            </a:r>
            <a:endParaRPr sz="3675">
              <a:solidFill>
                <a:schemeClr val="dk1"/>
              </a:solidFill>
            </a:endParaRPr>
          </a:p>
          <a:p>
            <a:pPr indent="-286955" lvl="0" marL="457200" rtl="0" algn="l">
              <a:spcBef>
                <a:spcPts val="0"/>
              </a:spcBef>
              <a:spcAft>
                <a:spcPts val="0"/>
              </a:spcAft>
              <a:buClr>
                <a:schemeClr val="dk1"/>
              </a:buClr>
              <a:buSzPct val="100000"/>
              <a:buAutoNum type="arabicPeriod"/>
            </a:pPr>
            <a:r>
              <a:rPr lang="en" sz="3675">
                <a:solidFill>
                  <a:schemeClr val="dk1"/>
                </a:solidFill>
              </a:rPr>
              <a:t>Cam Newton(5)</a:t>
            </a:r>
            <a:endParaRPr sz="3675">
              <a:solidFill>
                <a:schemeClr val="dk1"/>
              </a:solidFill>
            </a:endParaRPr>
          </a:p>
          <a:p>
            <a:pPr indent="-286955" lvl="0" marL="457200" rtl="0" algn="l">
              <a:spcBef>
                <a:spcPts val="0"/>
              </a:spcBef>
              <a:spcAft>
                <a:spcPts val="0"/>
              </a:spcAft>
              <a:buClr>
                <a:schemeClr val="dk1"/>
              </a:buClr>
              <a:buSzPct val="100000"/>
              <a:buAutoNum type="arabicPeriod"/>
            </a:pPr>
            <a:r>
              <a:rPr lang="en" sz="3675">
                <a:solidFill>
                  <a:schemeClr val="dk1"/>
                </a:solidFill>
              </a:rPr>
              <a:t>P.J. Walker(1)</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Tampa Bay:</a:t>
            </a:r>
            <a:endParaRPr sz="3675">
              <a:solidFill>
                <a:schemeClr val="dk1"/>
              </a:solidFill>
            </a:endParaRPr>
          </a:p>
          <a:p>
            <a:pPr indent="-286955" lvl="0" marL="457200" rtl="0" algn="l">
              <a:spcBef>
                <a:spcPts val="0"/>
              </a:spcBef>
              <a:spcAft>
                <a:spcPts val="0"/>
              </a:spcAft>
              <a:buClr>
                <a:schemeClr val="dk1"/>
              </a:buClr>
              <a:buSzPct val="100000"/>
              <a:buAutoNum type="arabicPeriod"/>
            </a:pPr>
            <a:r>
              <a:rPr lang="en" sz="3675">
                <a:solidFill>
                  <a:schemeClr val="dk1"/>
                </a:solidFill>
              </a:rPr>
              <a:t>Tom Brady(17)</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Based off of this it can be concluded that the </a:t>
            </a:r>
            <a:r>
              <a:rPr lang="en" sz="3675">
                <a:solidFill>
                  <a:schemeClr val="dk1"/>
                </a:solidFill>
              </a:rPr>
              <a:t>buccaneers</a:t>
            </a:r>
            <a:r>
              <a:rPr lang="en" sz="3675">
                <a:solidFill>
                  <a:schemeClr val="dk1"/>
                </a:solidFill>
              </a:rPr>
              <a:t> have had more effective production in the QB position, and because of this, has provided more success offensively compared to the panthers </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Panthers total offensive yards: 5081 | total offensive yards given up: 5201</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Buccaneers total offensive yards 6901 | total offensive yards given up: 5635</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Carolina panthers ranked 2nd in </a:t>
            </a:r>
            <a:r>
              <a:rPr lang="en" sz="3675">
                <a:solidFill>
                  <a:schemeClr val="dk1"/>
                </a:solidFill>
              </a:rPr>
              <a:t>the</a:t>
            </a:r>
            <a:r>
              <a:rPr lang="en" sz="3675">
                <a:solidFill>
                  <a:schemeClr val="dk1"/>
                </a:solidFill>
              </a:rPr>
              <a:t> league total defense(305.9 YDS/G)</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Tampa Bay Buccaneers ranked 13th in the </a:t>
            </a:r>
            <a:r>
              <a:rPr lang="en" sz="3675">
                <a:solidFill>
                  <a:schemeClr val="dk1"/>
                </a:solidFill>
              </a:rPr>
              <a:t>league</a:t>
            </a:r>
            <a:r>
              <a:rPr lang="en" sz="3675">
                <a:solidFill>
                  <a:schemeClr val="dk1"/>
                </a:solidFill>
              </a:rPr>
              <a:t> in total defense (331.5 YDS/G)</a:t>
            </a:r>
            <a:endParaRPr sz="3675">
              <a:solidFill>
                <a:schemeClr val="dk1"/>
              </a:solidFill>
            </a:endParaRPr>
          </a:p>
          <a:p>
            <a:pPr indent="-286955" lvl="0" marL="457200" rtl="0" algn="l">
              <a:spcBef>
                <a:spcPts val="0"/>
              </a:spcBef>
              <a:spcAft>
                <a:spcPts val="0"/>
              </a:spcAft>
              <a:buClr>
                <a:schemeClr val="dk1"/>
              </a:buClr>
              <a:buSzPct val="100000"/>
              <a:buChar char="●"/>
            </a:pPr>
            <a:r>
              <a:rPr lang="en" sz="3675">
                <a:solidFill>
                  <a:schemeClr val="dk1"/>
                </a:solidFill>
              </a:rPr>
              <a:t>With that being said, some key things to take away from this is that the panthers had the 2nd best defense in the league and still managed to give up more yards defensively than the offense obtained, so it says alot about their offense. The offensive side is where the buccaneers will have the edge over the panthers in a head to head matchup. </a:t>
            </a:r>
            <a:endParaRPr sz="3675">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Buccaneers Guards </a:t>
            </a:r>
            <a:endParaRPr/>
          </a:p>
        </p:txBody>
      </p:sp>
      <p:sp>
        <p:nvSpPr>
          <p:cNvPr id="305" name="Google Shape;305;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After the 2021-22 season, </a:t>
            </a:r>
            <a:r>
              <a:rPr lang="en">
                <a:solidFill>
                  <a:schemeClr val="dk1"/>
                </a:solidFill>
              </a:rPr>
              <a:t>the buccaneers lost two of their starting guards.</a:t>
            </a:r>
            <a:endParaRPr>
              <a:solidFill>
                <a:schemeClr val="dk1"/>
              </a:solidFill>
            </a:endParaRPr>
          </a:p>
          <a:p>
            <a:pPr indent="-317500" lvl="0" marL="457200" rtl="0" algn="l">
              <a:spcBef>
                <a:spcPts val="1200"/>
              </a:spcBef>
              <a:spcAft>
                <a:spcPts val="0"/>
              </a:spcAft>
              <a:buClr>
                <a:schemeClr val="dk1"/>
              </a:buClr>
              <a:buSzPts val="1400"/>
              <a:buAutoNum type="arabicPeriod"/>
            </a:pPr>
            <a:r>
              <a:rPr lang="en">
                <a:solidFill>
                  <a:schemeClr val="dk1"/>
                </a:solidFill>
              </a:rPr>
              <a:t>Ali Marpet(Retired)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Alex Cappa(Signed a 4-Year, $40 Million Deal with the Bengals)</a:t>
            </a:r>
            <a:endParaRPr>
              <a:solidFill>
                <a:schemeClr val="dk1"/>
              </a:solidFill>
            </a:endParaRPr>
          </a:p>
          <a:p>
            <a:pPr indent="0" lvl="0" marL="0" rtl="0" algn="l">
              <a:spcBef>
                <a:spcPts val="1200"/>
              </a:spcBef>
              <a:spcAft>
                <a:spcPts val="1200"/>
              </a:spcAft>
              <a:buNone/>
            </a:pPr>
            <a:r>
              <a:rPr lang="en">
                <a:solidFill>
                  <a:schemeClr val="dk1"/>
                </a:solidFill>
              </a:rPr>
              <a:t>However, Tampa Bay traded for RG Shaq Mason who they plan to have starting at that position to fill that open position. Tampa Bay still hopes to fill the other slot position, according to offensive line coach Joe Gilbert. </a:t>
            </a:r>
            <a:endParaRPr>
              <a:solidFill>
                <a:schemeClr val="dk1"/>
              </a:solidFill>
            </a:endParaRPr>
          </a:p>
        </p:txBody>
      </p:sp>
      <p:sp>
        <p:nvSpPr>
          <p:cNvPr id="306" name="Google Shape;306;p44"/>
          <p:cNvSpPr txBox="1"/>
          <p:nvPr>
            <p:ph idx="2" type="body"/>
          </p:nvPr>
        </p:nvSpPr>
        <p:spPr>
          <a:xfrm>
            <a:off x="4832400" y="1152475"/>
            <a:ext cx="3999900" cy="611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Shaq Mason </a:t>
            </a:r>
            <a:endParaRPr/>
          </a:p>
        </p:txBody>
      </p:sp>
      <p:pic>
        <p:nvPicPr>
          <p:cNvPr id="307" name="Google Shape;307;p44"/>
          <p:cNvPicPr preferRelativeResize="0"/>
          <p:nvPr/>
        </p:nvPicPr>
        <p:blipFill>
          <a:blip r:embed="rId3">
            <a:alphaModFix/>
          </a:blip>
          <a:stretch>
            <a:fillRect/>
          </a:stretch>
        </p:blipFill>
        <p:spPr>
          <a:xfrm>
            <a:off x="4918025" y="1499575"/>
            <a:ext cx="3828649" cy="2782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RG Shaq Mason to the departures </a:t>
            </a:r>
            <a:endParaRPr/>
          </a:p>
        </p:txBody>
      </p:sp>
      <p:sp>
        <p:nvSpPr>
          <p:cNvPr id="313" name="Google Shape;313;p45"/>
          <p:cNvSpPr txBox="1"/>
          <p:nvPr>
            <p:ph idx="1" type="body"/>
          </p:nvPr>
        </p:nvSpPr>
        <p:spPr>
          <a:xfrm>
            <a:off x="311700" y="1152475"/>
            <a:ext cx="138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Shaq Mason was ranked 4th in the league last year in PFF rankings for guards.</a:t>
            </a:r>
            <a:endParaRPr/>
          </a:p>
        </p:txBody>
      </p:sp>
      <p:sp>
        <p:nvSpPr>
          <p:cNvPr id="314" name="Google Shape;314;p45"/>
          <p:cNvSpPr txBox="1"/>
          <p:nvPr>
            <p:ph idx="2" type="body"/>
          </p:nvPr>
        </p:nvSpPr>
        <p:spPr>
          <a:xfrm>
            <a:off x="4832400" y="3584225"/>
            <a:ext cx="3999900" cy="984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PFF provided grades based on the guards performance throughout the season. The most notable for guards were their pass and run block. Shaq Mason had the edge in the overall PFF grade compared to the departures Alex Cappa and Ali Marpet. </a:t>
            </a:r>
            <a:endParaRPr/>
          </a:p>
        </p:txBody>
      </p:sp>
      <p:pic>
        <p:nvPicPr>
          <p:cNvPr id="315" name="Google Shape;315;p45" title="Points scored"/>
          <p:cNvPicPr preferRelativeResize="0"/>
          <p:nvPr/>
        </p:nvPicPr>
        <p:blipFill>
          <a:blip r:embed="rId3">
            <a:alphaModFix/>
          </a:blip>
          <a:stretch>
            <a:fillRect/>
          </a:stretch>
        </p:blipFill>
        <p:spPr>
          <a:xfrm>
            <a:off x="4917376" y="1017725"/>
            <a:ext cx="3829926" cy="2368175"/>
          </a:xfrm>
          <a:prstGeom prst="rect">
            <a:avLst/>
          </a:prstGeom>
          <a:noFill/>
          <a:ln>
            <a:noFill/>
          </a:ln>
        </p:spPr>
      </p:pic>
      <p:pic>
        <p:nvPicPr>
          <p:cNvPr id="316" name="Google Shape;316;p45"/>
          <p:cNvPicPr preferRelativeResize="0"/>
          <p:nvPr/>
        </p:nvPicPr>
        <p:blipFill>
          <a:blip r:embed="rId4">
            <a:alphaModFix/>
          </a:blip>
          <a:stretch>
            <a:fillRect/>
          </a:stretch>
        </p:blipFill>
        <p:spPr>
          <a:xfrm>
            <a:off x="1857800" y="1187413"/>
            <a:ext cx="2396700" cy="33465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 Logan Ryan </a:t>
            </a:r>
            <a:endParaRPr/>
          </a:p>
        </p:txBody>
      </p:sp>
      <p:sp>
        <p:nvSpPr>
          <p:cNvPr id="322" name="Google Shape;322;p4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Buccaneers signed safety Logan Ryan to replace Jordan Whitehead, their previous starting safety that was just lost in free agency to the New York Jets</a:t>
            </a:r>
            <a:endParaRPr/>
          </a:p>
        </p:txBody>
      </p:sp>
      <p:sp>
        <p:nvSpPr>
          <p:cNvPr id="323" name="Google Shape;323;p46"/>
          <p:cNvSpPr txBox="1"/>
          <p:nvPr>
            <p:ph idx="2" type="body"/>
          </p:nvPr>
        </p:nvSpPr>
        <p:spPr>
          <a:xfrm>
            <a:off x="4720150" y="3365450"/>
            <a:ext cx="3479100" cy="82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Jordan Whitehead in comparison:</a:t>
            </a:r>
            <a:endParaRPr/>
          </a:p>
        </p:txBody>
      </p:sp>
      <p:pic>
        <p:nvPicPr>
          <p:cNvPr id="324" name="Google Shape;324;p46"/>
          <p:cNvPicPr preferRelativeResize="0"/>
          <p:nvPr/>
        </p:nvPicPr>
        <p:blipFill>
          <a:blip r:embed="rId3">
            <a:alphaModFix/>
          </a:blip>
          <a:stretch>
            <a:fillRect/>
          </a:stretch>
        </p:blipFill>
        <p:spPr>
          <a:xfrm>
            <a:off x="6284799" y="42250"/>
            <a:ext cx="1765625" cy="2143475"/>
          </a:xfrm>
          <a:prstGeom prst="rect">
            <a:avLst/>
          </a:prstGeom>
          <a:noFill/>
          <a:ln>
            <a:noFill/>
          </a:ln>
        </p:spPr>
      </p:pic>
      <p:pic>
        <p:nvPicPr>
          <p:cNvPr id="325" name="Google Shape;325;p46"/>
          <p:cNvPicPr preferRelativeResize="0"/>
          <p:nvPr/>
        </p:nvPicPr>
        <p:blipFill>
          <a:blip r:embed="rId4">
            <a:alphaModFix/>
          </a:blip>
          <a:stretch>
            <a:fillRect/>
          </a:stretch>
        </p:blipFill>
        <p:spPr>
          <a:xfrm>
            <a:off x="4808094" y="2316969"/>
            <a:ext cx="4024213" cy="509575"/>
          </a:xfrm>
          <a:prstGeom prst="rect">
            <a:avLst/>
          </a:prstGeom>
          <a:noFill/>
          <a:ln>
            <a:noFill/>
          </a:ln>
        </p:spPr>
      </p:pic>
      <p:pic>
        <p:nvPicPr>
          <p:cNvPr id="326" name="Google Shape;326;p46"/>
          <p:cNvPicPr preferRelativeResize="0"/>
          <p:nvPr/>
        </p:nvPicPr>
        <p:blipFill>
          <a:blip r:embed="rId5">
            <a:alphaModFix/>
          </a:blip>
          <a:stretch>
            <a:fillRect/>
          </a:stretch>
        </p:blipFill>
        <p:spPr>
          <a:xfrm>
            <a:off x="4834675" y="3773013"/>
            <a:ext cx="3971026" cy="477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32" name="Google Shape;33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u="sng">
                <a:solidFill>
                  <a:schemeClr val="hlink"/>
                </a:solidFill>
                <a:hlinkClick r:id="rId3"/>
              </a:rPr>
              <a:t>The Most Powerful Research Tools in Sports | Stathead.com</a:t>
            </a:r>
            <a:endParaRPr/>
          </a:p>
          <a:p>
            <a:pPr indent="0" lvl="0" marL="0" rtl="0" algn="l">
              <a:spcBef>
                <a:spcPts val="1200"/>
              </a:spcBef>
              <a:spcAft>
                <a:spcPts val="0"/>
              </a:spcAft>
              <a:buNone/>
            </a:pPr>
            <a:r>
              <a:rPr lang="en" sz="1100" u="sng">
                <a:solidFill>
                  <a:schemeClr val="hlink"/>
                </a:solidFill>
                <a:hlinkClick r:id="rId4"/>
              </a:rPr>
              <a:t>www.panthers.com</a:t>
            </a:r>
            <a:endParaRPr sz="1100"/>
          </a:p>
          <a:p>
            <a:pPr indent="0" lvl="0" marL="0" rtl="0" algn="l">
              <a:spcBef>
                <a:spcPts val="1200"/>
              </a:spcBef>
              <a:spcAft>
                <a:spcPts val="0"/>
              </a:spcAft>
              <a:buNone/>
            </a:pPr>
            <a:r>
              <a:rPr lang="en" sz="1100" u="sng">
                <a:solidFill>
                  <a:schemeClr val="hlink"/>
                </a:solidFill>
                <a:hlinkClick r:id="rId5"/>
              </a:rPr>
              <a:t>https://www.si.com/nfl/panthers/gm-report/projecting</a:t>
            </a:r>
            <a:endParaRPr sz="1100"/>
          </a:p>
          <a:p>
            <a:pPr indent="0" lvl="0" marL="0" rtl="0" algn="l">
              <a:spcBef>
                <a:spcPts val="1200"/>
              </a:spcBef>
              <a:spcAft>
                <a:spcPts val="0"/>
              </a:spcAft>
              <a:buNone/>
            </a:pPr>
            <a:r>
              <a:rPr lang="en" sz="1100" u="sng">
                <a:solidFill>
                  <a:schemeClr val="hlink"/>
                </a:solidFill>
                <a:hlinkClick r:id="rId6"/>
              </a:rPr>
              <a:t>https://www.pro-football-reference.com/</a:t>
            </a:r>
            <a:endParaRPr sz="1100"/>
          </a:p>
          <a:p>
            <a:pPr indent="0" lvl="0" marL="0" rtl="0" algn="l">
              <a:spcBef>
                <a:spcPts val="1200"/>
              </a:spcBef>
              <a:spcAft>
                <a:spcPts val="0"/>
              </a:spcAft>
              <a:buNone/>
            </a:pPr>
            <a:r>
              <a:rPr lang="en" sz="1100" u="sng">
                <a:solidFill>
                  <a:schemeClr val="hlink"/>
                </a:solidFill>
                <a:hlinkClick r:id="rId7"/>
              </a:rPr>
              <a:t>https://www.pff.com/</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79000" y="325175"/>
            <a:ext cx="476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DJ Moore (</a:t>
            </a:r>
            <a:r>
              <a:rPr lang="en"/>
              <a:t>Wide Receiver</a:t>
            </a:r>
            <a:r>
              <a:rPr lang="en"/>
              <a:t>)</a:t>
            </a:r>
            <a:endParaRPr/>
          </a:p>
        </p:txBody>
      </p:sp>
      <p:pic>
        <p:nvPicPr>
          <p:cNvPr id="85" name="Google Shape;85;p17"/>
          <p:cNvPicPr preferRelativeResize="0"/>
          <p:nvPr/>
        </p:nvPicPr>
        <p:blipFill>
          <a:blip r:embed="rId3">
            <a:alphaModFix/>
          </a:blip>
          <a:stretch>
            <a:fillRect/>
          </a:stretch>
        </p:blipFill>
        <p:spPr>
          <a:xfrm>
            <a:off x="4374231" y="2074603"/>
            <a:ext cx="4559374" cy="2980550"/>
          </a:xfrm>
          <a:prstGeom prst="rect">
            <a:avLst/>
          </a:prstGeom>
          <a:noFill/>
          <a:ln>
            <a:noFill/>
          </a:ln>
        </p:spPr>
      </p:pic>
      <p:pic>
        <p:nvPicPr>
          <p:cNvPr id="86" name="Google Shape;86;p17"/>
          <p:cNvPicPr preferRelativeResize="0"/>
          <p:nvPr/>
        </p:nvPicPr>
        <p:blipFill>
          <a:blip r:embed="rId4">
            <a:alphaModFix/>
          </a:blip>
          <a:stretch>
            <a:fillRect/>
          </a:stretch>
        </p:blipFill>
        <p:spPr>
          <a:xfrm>
            <a:off x="6807563" y="410418"/>
            <a:ext cx="1953800" cy="1317700"/>
          </a:xfrm>
          <a:prstGeom prst="rect">
            <a:avLst/>
          </a:prstGeom>
          <a:noFill/>
          <a:ln>
            <a:noFill/>
          </a:ln>
        </p:spPr>
      </p:pic>
      <p:pic>
        <p:nvPicPr>
          <p:cNvPr id="87" name="Google Shape;87;p17"/>
          <p:cNvPicPr preferRelativeResize="0"/>
          <p:nvPr/>
        </p:nvPicPr>
        <p:blipFill>
          <a:blip r:embed="rId5">
            <a:alphaModFix/>
          </a:blip>
          <a:stretch>
            <a:fillRect/>
          </a:stretch>
        </p:blipFill>
        <p:spPr>
          <a:xfrm>
            <a:off x="71775" y="2074600"/>
            <a:ext cx="4207201" cy="2872750"/>
          </a:xfrm>
          <a:prstGeom prst="rect">
            <a:avLst/>
          </a:prstGeom>
          <a:noFill/>
          <a:ln>
            <a:noFill/>
          </a:ln>
        </p:spPr>
      </p:pic>
      <p:sp>
        <p:nvSpPr>
          <p:cNvPr id="88" name="Google Shape;88;p17"/>
          <p:cNvSpPr txBox="1"/>
          <p:nvPr/>
        </p:nvSpPr>
        <p:spPr>
          <a:xfrm>
            <a:off x="71775" y="897863"/>
            <a:ext cx="6608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 averaged 14.1 ppg in 2020 and 14 ppg in 2021. He's been our number one wide </a:t>
            </a:r>
            <a:r>
              <a:rPr lang="en">
                <a:solidFill>
                  <a:schemeClr val="dk1"/>
                </a:solidFill>
              </a:rPr>
              <a:t>receiver for the past three years and is consistently improving. </a:t>
            </a:r>
            <a:r>
              <a:rPr lang="en">
                <a:solidFill>
                  <a:schemeClr val="dk1"/>
                </a:solidFill>
              </a:rPr>
              <a:t>Moore's target share actually rose in 2021. He saw a career-high 28.4% target share, good for 162 targets in 17 games.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05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Panthers Focus </a:t>
            </a:r>
            <a:endParaRPr/>
          </a:p>
        </p:txBody>
      </p:sp>
      <p:sp>
        <p:nvSpPr>
          <p:cNvPr id="94" name="Google Shape;94;p18"/>
          <p:cNvSpPr txBox="1"/>
          <p:nvPr>
            <p:ph idx="1" type="body"/>
          </p:nvPr>
        </p:nvSpPr>
        <p:spPr>
          <a:xfrm>
            <a:off x="0" y="1252659"/>
            <a:ext cx="8303700" cy="2931300"/>
          </a:xfrm>
          <a:prstGeom prst="rect">
            <a:avLst/>
          </a:prstGeom>
          <a:solidFill>
            <a:schemeClr val="lt1"/>
          </a:solidFill>
        </p:spPr>
        <p:txBody>
          <a:bodyPr anchorCtr="0" anchor="t" bIns="91425" lIns="91425" spcFirstLastPara="1" rIns="91425" wrap="square" tIns="91425">
            <a:normAutofit lnSpcReduction="20000"/>
          </a:bodyPr>
          <a:lstStyle/>
          <a:p>
            <a:pPr indent="0" lvl="0" marL="914400" rtl="0" algn="l">
              <a:spcBef>
                <a:spcPts val="1400"/>
              </a:spcBef>
              <a:spcAft>
                <a:spcPts val="0"/>
              </a:spcAft>
              <a:buNone/>
            </a:pPr>
            <a:r>
              <a:rPr b="1" lang="en" sz="1300">
                <a:solidFill>
                  <a:schemeClr val="dk1"/>
                </a:solidFill>
              </a:rPr>
              <a:t>                                      Offensive Tackle</a:t>
            </a:r>
            <a:r>
              <a:rPr b="1" lang="en" sz="1300">
                <a:solidFill>
                  <a:schemeClr val="dk1"/>
                </a:solidFill>
                <a:uFill>
                  <a:noFill/>
                </a:uFill>
                <a:hlinkClick r:id="rId3">
                  <a:extLst>
                    <a:ext uri="{A12FA001-AC4F-418D-AE19-62706E023703}">
                      <ahyp:hlinkClr val="tx"/>
                    </a:ext>
                  </a:extLst>
                </a:hlinkClick>
              </a:rPr>
              <a:t> </a:t>
            </a:r>
            <a:r>
              <a:rPr b="1" lang="en" sz="1300" u="sng">
                <a:solidFill>
                  <a:schemeClr val="dk1"/>
                </a:solidFill>
                <a:hlinkClick r:id="rId4">
                  <a:extLst>
                    <a:ext uri="{A12FA001-AC4F-418D-AE19-62706E023703}">
                      <ahyp:hlinkClr val="tx"/>
                    </a:ext>
                  </a:extLst>
                </a:hlinkClick>
              </a:rPr>
              <a:t>Ikem Ekwonu</a:t>
            </a:r>
            <a:r>
              <a:rPr b="1" lang="en" sz="1300">
                <a:solidFill>
                  <a:schemeClr val="dk1"/>
                </a:solidFill>
              </a:rPr>
              <a:t> - 1st round (6th ov</a:t>
            </a:r>
            <a:r>
              <a:rPr b="1" lang="en" sz="1300">
                <a:solidFill>
                  <a:schemeClr val="dk1"/>
                </a:solidFill>
              </a:rPr>
              <a:t>erall)</a:t>
            </a:r>
            <a:endParaRPr b="1" sz="1300">
              <a:solidFill>
                <a:schemeClr val="dk1"/>
              </a:solidFill>
            </a:endParaRPr>
          </a:p>
          <a:p>
            <a:pPr indent="0" lvl="0" marL="914400" rtl="0" algn="l">
              <a:spcBef>
                <a:spcPts val="1400"/>
              </a:spcBef>
              <a:spcAft>
                <a:spcPts val="0"/>
              </a:spcAft>
              <a:buNone/>
            </a:pPr>
            <a:r>
              <a:rPr b="1" lang="en" sz="1300">
                <a:solidFill>
                  <a:schemeClr val="dk1"/>
                </a:solidFill>
              </a:rPr>
              <a:t>                                      Quarterback</a:t>
            </a:r>
            <a:r>
              <a:rPr b="1" lang="en" sz="1300">
                <a:solidFill>
                  <a:schemeClr val="dk1"/>
                </a:solidFill>
                <a:uFill>
                  <a:noFill/>
                </a:uFill>
                <a:hlinkClick r:id="rId5">
                  <a:extLst>
                    <a:ext uri="{A12FA001-AC4F-418D-AE19-62706E023703}">
                      <ahyp:hlinkClr val="tx"/>
                    </a:ext>
                  </a:extLst>
                </a:hlinkClick>
              </a:rPr>
              <a:t> </a:t>
            </a:r>
            <a:r>
              <a:rPr b="1" lang="en" sz="1300" u="sng">
                <a:solidFill>
                  <a:schemeClr val="dk1"/>
                </a:solidFill>
                <a:hlinkClick r:id="rId6">
                  <a:extLst>
                    <a:ext uri="{A12FA001-AC4F-418D-AE19-62706E023703}">
                      <ahyp:hlinkClr val="tx"/>
                    </a:ext>
                  </a:extLst>
                </a:hlinkClick>
              </a:rPr>
              <a:t>Matt Corral</a:t>
            </a:r>
            <a:r>
              <a:rPr b="1" lang="en" sz="1300">
                <a:solidFill>
                  <a:schemeClr val="dk1"/>
                </a:solidFill>
              </a:rPr>
              <a:t> - 3rd round (94th overall)</a:t>
            </a:r>
            <a:endParaRPr b="1" sz="1300">
              <a:solidFill>
                <a:schemeClr val="dk1"/>
              </a:solidFill>
            </a:endParaRPr>
          </a:p>
          <a:p>
            <a:pPr indent="0" lvl="0" marL="457200" rtl="0" algn="ctr">
              <a:spcBef>
                <a:spcPts val="1400"/>
              </a:spcBef>
              <a:spcAft>
                <a:spcPts val="0"/>
              </a:spcAft>
              <a:buNone/>
            </a:pPr>
            <a:r>
              <a:rPr lang="en" sz="1200">
                <a:solidFill>
                  <a:schemeClr val="dk1"/>
                </a:solidFill>
                <a:latin typeface="Times New Roman"/>
                <a:ea typeface="Times New Roman"/>
                <a:cs typeface="Times New Roman"/>
                <a:sym typeface="Times New Roman"/>
              </a:rPr>
              <a:t>                       </a:t>
            </a:r>
            <a:r>
              <a:rPr b="1" lang="en" sz="1300">
                <a:solidFill>
                  <a:schemeClr val="dk1"/>
                </a:solidFill>
              </a:rPr>
              <a:t>Linebacker</a:t>
            </a:r>
            <a:r>
              <a:rPr b="1" lang="en" sz="1300">
                <a:solidFill>
                  <a:schemeClr val="dk1"/>
                </a:solidFill>
                <a:uFill>
                  <a:noFill/>
                </a:uFill>
                <a:hlinkClick r:id="rId7">
                  <a:extLst>
                    <a:ext uri="{A12FA001-AC4F-418D-AE19-62706E023703}">
                      <ahyp:hlinkClr val="tx"/>
                    </a:ext>
                  </a:extLst>
                </a:hlinkClick>
              </a:rPr>
              <a:t> </a:t>
            </a:r>
            <a:r>
              <a:rPr b="1" lang="en" sz="1300" u="sng">
                <a:solidFill>
                  <a:schemeClr val="dk1"/>
                </a:solidFill>
                <a:hlinkClick r:id="rId8">
                  <a:extLst>
                    <a:ext uri="{A12FA001-AC4F-418D-AE19-62706E023703}">
                      <ahyp:hlinkClr val="tx"/>
                    </a:ext>
                  </a:extLst>
                </a:hlinkClick>
              </a:rPr>
              <a:t>Brandon Smith</a:t>
            </a:r>
            <a:r>
              <a:rPr b="1" lang="en" sz="1300">
                <a:solidFill>
                  <a:schemeClr val="dk1"/>
                </a:solidFill>
              </a:rPr>
              <a:t> - 4th round (120th overall)</a:t>
            </a:r>
            <a:endParaRPr b="1" sz="1300">
              <a:solidFill>
                <a:schemeClr val="dk1"/>
              </a:solidFill>
            </a:endParaRPr>
          </a:p>
          <a:p>
            <a:pPr indent="0" lvl="0" marL="457200" rtl="0" algn="ctr">
              <a:spcBef>
                <a:spcPts val="1400"/>
              </a:spcBef>
              <a:spcAft>
                <a:spcPts val="0"/>
              </a:spcAft>
              <a:buNone/>
            </a:pPr>
            <a:r>
              <a:rPr lang="en" sz="1200">
                <a:solidFill>
                  <a:schemeClr val="dk1"/>
                </a:solidFill>
                <a:latin typeface="Times New Roman"/>
                <a:ea typeface="Times New Roman"/>
                <a:cs typeface="Times New Roman"/>
                <a:sym typeface="Times New Roman"/>
              </a:rPr>
              <a:t>                          </a:t>
            </a:r>
            <a:r>
              <a:rPr b="1" lang="en" sz="1300">
                <a:solidFill>
                  <a:schemeClr val="dk1"/>
                </a:solidFill>
              </a:rPr>
              <a:t>Defensive End</a:t>
            </a:r>
            <a:r>
              <a:rPr b="1" lang="en" sz="1300">
                <a:solidFill>
                  <a:schemeClr val="dk1"/>
                </a:solidFill>
                <a:uFill>
                  <a:noFill/>
                </a:uFill>
                <a:hlinkClick r:id="rId9">
                  <a:extLst>
                    <a:ext uri="{A12FA001-AC4F-418D-AE19-62706E023703}">
                      <ahyp:hlinkClr val="tx"/>
                    </a:ext>
                  </a:extLst>
                </a:hlinkClick>
              </a:rPr>
              <a:t> </a:t>
            </a:r>
            <a:r>
              <a:rPr b="1" lang="en" sz="1300" u="sng">
                <a:solidFill>
                  <a:schemeClr val="dk1"/>
                </a:solidFill>
                <a:hlinkClick r:id="rId10">
                  <a:extLst>
                    <a:ext uri="{A12FA001-AC4F-418D-AE19-62706E023703}">
                      <ahyp:hlinkClr val="tx"/>
                    </a:ext>
                  </a:extLst>
                </a:hlinkClick>
              </a:rPr>
              <a:t>Amaré Barno</a:t>
            </a:r>
            <a:r>
              <a:rPr b="1" lang="en" sz="1300">
                <a:solidFill>
                  <a:schemeClr val="dk1"/>
                </a:solidFill>
              </a:rPr>
              <a:t> - 6th round (189th overall)</a:t>
            </a:r>
            <a:endParaRPr b="1" sz="1300">
              <a:solidFill>
                <a:schemeClr val="dk1"/>
              </a:solidFill>
            </a:endParaRPr>
          </a:p>
          <a:p>
            <a:pPr indent="0" lvl="0" marL="457200" rtl="0" algn="ctr">
              <a:spcBef>
                <a:spcPts val="1400"/>
              </a:spcBef>
              <a:spcAft>
                <a:spcPts val="0"/>
              </a:spcAft>
              <a:buNone/>
            </a:pPr>
            <a:r>
              <a:rPr b="1" lang="en" sz="1300">
                <a:solidFill>
                  <a:schemeClr val="dk1"/>
                </a:solidFill>
              </a:rPr>
              <a:t>                  Offensive Line</a:t>
            </a:r>
            <a:r>
              <a:rPr b="1" lang="en" sz="1300">
                <a:solidFill>
                  <a:schemeClr val="dk1"/>
                </a:solidFill>
                <a:uFill>
                  <a:noFill/>
                </a:uFill>
                <a:hlinkClick r:id="rId11">
                  <a:extLst>
                    <a:ext uri="{A12FA001-AC4F-418D-AE19-62706E023703}">
                      <ahyp:hlinkClr val="tx"/>
                    </a:ext>
                  </a:extLst>
                </a:hlinkClick>
              </a:rPr>
              <a:t> </a:t>
            </a:r>
            <a:r>
              <a:rPr b="1" lang="en" sz="1300" u="sng">
                <a:solidFill>
                  <a:schemeClr val="dk1"/>
                </a:solidFill>
                <a:hlinkClick r:id="rId12">
                  <a:extLst>
                    <a:ext uri="{A12FA001-AC4F-418D-AE19-62706E023703}">
                      <ahyp:hlinkClr val="tx"/>
                    </a:ext>
                  </a:extLst>
                </a:hlinkClick>
              </a:rPr>
              <a:t>Cade Mays</a:t>
            </a:r>
            <a:r>
              <a:rPr b="1" lang="en" sz="1300">
                <a:solidFill>
                  <a:schemeClr val="dk1"/>
                </a:solidFill>
              </a:rPr>
              <a:t> - 6th round (199th overall)</a:t>
            </a:r>
            <a:endParaRPr b="1" sz="1300">
              <a:solidFill>
                <a:schemeClr val="dk1"/>
              </a:solidFill>
            </a:endParaRPr>
          </a:p>
          <a:p>
            <a:pPr indent="0" lvl="0" marL="457200" rtl="0" algn="ctr">
              <a:spcBef>
                <a:spcPts val="1400"/>
              </a:spcBef>
              <a:spcAft>
                <a:spcPts val="0"/>
              </a:spcAft>
              <a:buNone/>
            </a:pPr>
            <a:r>
              <a:rPr b="1" lang="en" sz="1300">
                <a:solidFill>
                  <a:schemeClr val="dk1"/>
                </a:solidFill>
              </a:rPr>
              <a:t>                  </a:t>
            </a:r>
            <a:r>
              <a:rPr b="1" lang="en" sz="1300">
                <a:solidFill>
                  <a:schemeClr val="dk1"/>
                </a:solidFill>
              </a:rPr>
              <a:t>Cornerback</a:t>
            </a:r>
            <a:r>
              <a:rPr b="1" lang="en" sz="1300">
                <a:solidFill>
                  <a:schemeClr val="dk1"/>
                </a:solidFill>
                <a:uFill>
                  <a:noFill/>
                </a:uFill>
                <a:hlinkClick r:id="rId13">
                  <a:extLst>
                    <a:ext uri="{A12FA001-AC4F-418D-AE19-62706E023703}">
                      <ahyp:hlinkClr val="tx"/>
                    </a:ext>
                  </a:extLst>
                </a:hlinkClick>
              </a:rPr>
              <a:t> </a:t>
            </a:r>
            <a:r>
              <a:rPr b="1" lang="en" sz="1300" u="sng">
                <a:solidFill>
                  <a:schemeClr val="dk1"/>
                </a:solidFill>
                <a:hlinkClick r:id="rId14">
                  <a:extLst>
                    <a:ext uri="{A12FA001-AC4F-418D-AE19-62706E023703}">
                      <ahyp:hlinkClr val="tx"/>
                    </a:ext>
                  </a:extLst>
                </a:hlinkClick>
              </a:rPr>
              <a:t>Kalon Barnes</a:t>
            </a:r>
            <a:r>
              <a:rPr b="1" lang="en" sz="1300">
                <a:solidFill>
                  <a:schemeClr val="dk1"/>
                </a:solidFill>
              </a:rPr>
              <a:t> - 7th round (242nd overall)</a:t>
            </a:r>
            <a:endParaRPr b="1" sz="1300">
              <a:solidFill>
                <a:schemeClr val="dk1"/>
              </a:solidFill>
            </a:endParaRPr>
          </a:p>
          <a:p>
            <a:pPr indent="0" lvl="0" marL="0" rtl="0" algn="ctr">
              <a:spcBef>
                <a:spcPts val="0"/>
              </a:spcBef>
              <a:spcAft>
                <a:spcPts val="1200"/>
              </a:spcAft>
              <a:buNone/>
            </a:pPr>
            <a:r>
              <a:t/>
            </a:r>
            <a:endParaRPr b="1" sz="2400">
              <a:solidFill>
                <a:srgbClr val="555555"/>
              </a:solidFill>
              <a:highlight>
                <a:srgbClr val="FFFFFF"/>
              </a:highlight>
            </a:endParaRPr>
          </a:p>
        </p:txBody>
      </p:sp>
      <p:pic>
        <p:nvPicPr>
          <p:cNvPr id="95" name="Google Shape;95;p18"/>
          <p:cNvPicPr preferRelativeResize="0"/>
          <p:nvPr/>
        </p:nvPicPr>
        <p:blipFill>
          <a:blip r:embed="rId15">
            <a:alphaModFix/>
          </a:blip>
          <a:stretch>
            <a:fillRect/>
          </a:stretch>
        </p:blipFill>
        <p:spPr>
          <a:xfrm>
            <a:off x="6916075" y="619225"/>
            <a:ext cx="2251875" cy="1239725"/>
          </a:xfrm>
          <a:prstGeom prst="rect">
            <a:avLst/>
          </a:prstGeom>
          <a:noFill/>
          <a:ln>
            <a:noFill/>
          </a:ln>
        </p:spPr>
      </p:pic>
      <p:pic>
        <p:nvPicPr>
          <p:cNvPr id="96" name="Google Shape;96;p18"/>
          <p:cNvPicPr preferRelativeResize="0"/>
          <p:nvPr/>
        </p:nvPicPr>
        <p:blipFill>
          <a:blip r:embed="rId16">
            <a:alphaModFix/>
          </a:blip>
          <a:stretch>
            <a:fillRect/>
          </a:stretch>
        </p:blipFill>
        <p:spPr>
          <a:xfrm>
            <a:off x="320850" y="1743115"/>
            <a:ext cx="2251875" cy="1123909"/>
          </a:xfrm>
          <a:prstGeom prst="rect">
            <a:avLst/>
          </a:prstGeom>
          <a:noFill/>
          <a:ln>
            <a:noFill/>
          </a:ln>
        </p:spPr>
      </p:pic>
      <p:sp>
        <p:nvSpPr>
          <p:cNvPr id="97" name="Google Shape;97;p18"/>
          <p:cNvSpPr txBox="1"/>
          <p:nvPr/>
        </p:nvSpPr>
        <p:spPr>
          <a:xfrm>
            <a:off x="1187800" y="658100"/>
            <a:ext cx="627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rPr>
              <a:t>Draft Players</a:t>
            </a:r>
            <a:endParaRPr b="1" sz="2000">
              <a:solidFill>
                <a:schemeClr val="dk1"/>
              </a:solidFill>
            </a:endParaRPr>
          </a:p>
        </p:txBody>
      </p:sp>
      <p:pic>
        <p:nvPicPr>
          <p:cNvPr id="98" name="Google Shape;98;p18"/>
          <p:cNvPicPr preferRelativeResize="0"/>
          <p:nvPr/>
        </p:nvPicPr>
        <p:blipFill>
          <a:blip r:embed="rId17">
            <a:alphaModFix/>
          </a:blip>
          <a:stretch>
            <a:fillRect/>
          </a:stretch>
        </p:blipFill>
        <p:spPr>
          <a:xfrm>
            <a:off x="6940042" y="2346025"/>
            <a:ext cx="2203958" cy="1239727"/>
          </a:xfrm>
          <a:prstGeom prst="rect">
            <a:avLst/>
          </a:prstGeom>
          <a:noFill/>
          <a:ln>
            <a:noFill/>
          </a:ln>
        </p:spPr>
      </p:pic>
      <p:pic>
        <p:nvPicPr>
          <p:cNvPr id="99" name="Google Shape;99;p18"/>
          <p:cNvPicPr preferRelativeResize="0"/>
          <p:nvPr/>
        </p:nvPicPr>
        <p:blipFill>
          <a:blip r:embed="rId18">
            <a:alphaModFix/>
          </a:blip>
          <a:stretch>
            <a:fillRect/>
          </a:stretch>
        </p:blipFill>
        <p:spPr>
          <a:xfrm>
            <a:off x="151925" y="3225575"/>
            <a:ext cx="2485200" cy="1397925"/>
          </a:xfrm>
          <a:prstGeom prst="rect">
            <a:avLst/>
          </a:prstGeom>
          <a:noFill/>
          <a:ln>
            <a:noFill/>
          </a:ln>
        </p:spPr>
      </p:pic>
      <p:pic>
        <p:nvPicPr>
          <p:cNvPr id="100" name="Google Shape;100;p18"/>
          <p:cNvPicPr preferRelativeResize="0"/>
          <p:nvPr/>
        </p:nvPicPr>
        <p:blipFill>
          <a:blip r:embed="rId19">
            <a:alphaModFix/>
          </a:blip>
          <a:stretch>
            <a:fillRect/>
          </a:stretch>
        </p:blipFill>
        <p:spPr>
          <a:xfrm>
            <a:off x="4637025" y="3715346"/>
            <a:ext cx="2251875" cy="12666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1814925" y="2735175"/>
            <a:ext cx="5230800" cy="453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500">
                <a:solidFill>
                  <a:srgbClr val="555555"/>
                </a:solidFill>
              </a:rPr>
              <a:t> With the sixth overall pick, the Panthers snagged Ickey Ekwonu</a:t>
            </a:r>
            <a:endParaRPr/>
          </a:p>
        </p:txBody>
      </p:sp>
      <p:pic>
        <p:nvPicPr>
          <p:cNvPr id="106" name="Google Shape;106;p19"/>
          <p:cNvPicPr preferRelativeResize="0"/>
          <p:nvPr/>
        </p:nvPicPr>
        <p:blipFill rotWithShape="1">
          <a:blip r:embed="rId3">
            <a:alphaModFix/>
          </a:blip>
          <a:srcRect b="0" l="0" r="16909" t="0"/>
          <a:stretch/>
        </p:blipFill>
        <p:spPr>
          <a:xfrm>
            <a:off x="1027387" y="908200"/>
            <a:ext cx="6805924" cy="1826975"/>
          </a:xfrm>
          <a:prstGeom prst="rect">
            <a:avLst/>
          </a:prstGeom>
          <a:noFill/>
          <a:ln>
            <a:noFill/>
          </a:ln>
        </p:spPr>
      </p:pic>
      <p:sp>
        <p:nvSpPr>
          <p:cNvPr id="107" name="Google Shape;107;p19"/>
          <p:cNvSpPr txBox="1"/>
          <p:nvPr/>
        </p:nvSpPr>
        <p:spPr>
          <a:xfrm>
            <a:off x="767300" y="2921200"/>
            <a:ext cx="4021200" cy="253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S</a:t>
            </a:r>
            <a:r>
              <a:rPr b="1" lang="en" sz="1300">
                <a:solidFill>
                  <a:schemeClr val="dk1"/>
                </a:solidFill>
              </a:rPr>
              <a:t>trengths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P</a:t>
            </a:r>
            <a:r>
              <a:rPr lang="en" sz="1300">
                <a:solidFill>
                  <a:schemeClr val="dk1"/>
                </a:solidFill>
              </a:rPr>
              <a:t>remier run blocker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Execution in outside zone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Violent blocker in either gap or zone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Panthers are hopeful he will make an immediate impact in the trenches.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Raw technique </a:t>
            </a:r>
            <a:endParaRPr sz="1300">
              <a:solidFill>
                <a:schemeClr val="dk1"/>
              </a:solidFill>
            </a:endParaRPr>
          </a:p>
          <a:p>
            <a:pPr indent="0" lvl="0" marL="0" rtl="0" algn="l">
              <a:lnSpc>
                <a:spcPct val="115000"/>
              </a:lnSpc>
              <a:spcBef>
                <a:spcPts val="1200"/>
              </a:spcBef>
              <a:spcAft>
                <a:spcPts val="1200"/>
              </a:spcAft>
              <a:buNone/>
            </a:pPr>
            <a:r>
              <a:t/>
            </a:r>
            <a:endParaRPr sz="1500">
              <a:solidFill>
                <a:srgbClr val="555555"/>
              </a:solidFill>
              <a:highlight>
                <a:srgbClr val="FFFFFF"/>
              </a:highlight>
            </a:endParaRPr>
          </a:p>
        </p:txBody>
      </p:sp>
      <p:sp>
        <p:nvSpPr>
          <p:cNvPr id="108" name="Google Shape;108;p19"/>
          <p:cNvSpPr txBox="1"/>
          <p:nvPr/>
        </p:nvSpPr>
        <p:spPr>
          <a:xfrm>
            <a:off x="5514900" y="3092650"/>
            <a:ext cx="2451900" cy="18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Weaknesses</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Inconsistent in pass sets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Rookie- Needs to develop playing into the Bucs' strengths.</a:t>
            </a:r>
            <a:endParaRPr sz="1300">
              <a:solidFill>
                <a:schemeClr val="dk1"/>
              </a:solidFill>
            </a:endParaRPr>
          </a:p>
          <a:p>
            <a:pPr indent="0" lvl="0" marL="457200" rtl="0" algn="l">
              <a:spcBef>
                <a:spcPts val="1200"/>
              </a:spcBef>
              <a:spcAft>
                <a:spcPts val="0"/>
              </a:spcAft>
              <a:buNone/>
            </a:pPr>
            <a:r>
              <a:t/>
            </a:r>
            <a:endParaRPr/>
          </a:p>
        </p:txBody>
      </p:sp>
      <p:sp>
        <p:nvSpPr>
          <p:cNvPr id="109" name="Google Shape;109;p19"/>
          <p:cNvSpPr txBox="1"/>
          <p:nvPr/>
        </p:nvSpPr>
        <p:spPr>
          <a:xfrm>
            <a:off x="566675" y="291075"/>
            <a:ext cx="414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TOP DRAFT PLAYERS</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idx="2" type="body"/>
          </p:nvPr>
        </p:nvSpPr>
        <p:spPr>
          <a:xfrm>
            <a:off x="4206350" y="294225"/>
            <a:ext cx="5056200" cy="1950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300"/>
              <a:t>In round three the Panthers grabbed quarterback </a:t>
            </a:r>
            <a:r>
              <a:rPr b="1" lang="en" sz="1300" u="sng">
                <a:hlinkClick r:id="rId3"/>
              </a:rPr>
              <a:t>Matt Corral</a:t>
            </a:r>
            <a:r>
              <a:rPr lang="en" sz="1300"/>
              <a:t>.</a:t>
            </a:r>
            <a:endParaRPr sz="1300"/>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sz="1300">
                <a:solidFill>
                  <a:schemeClr val="dk1"/>
                </a:solidFill>
              </a:rPr>
              <a:t>Strengths</a:t>
            </a:r>
            <a:endParaRPr sz="1300">
              <a:solidFill>
                <a:schemeClr val="dk1"/>
              </a:solidFill>
            </a:endParaRPr>
          </a:p>
          <a:p>
            <a:pPr indent="-311150" lvl="0" marL="457200" rtl="0" algn="l">
              <a:lnSpc>
                <a:spcPct val="100000"/>
              </a:lnSpc>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second-best quarterback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Inexpensive</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Quick release</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Athleticism</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High future potential</a:t>
            </a:r>
            <a:endParaRPr sz="1300">
              <a:solidFill>
                <a:schemeClr val="dk1"/>
              </a:solidFill>
            </a:endParaRPr>
          </a:p>
        </p:txBody>
      </p:sp>
      <p:pic>
        <p:nvPicPr>
          <p:cNvPr id="115" name="Google Shape;115;p20"/>
          <p:cNvPicPr preferRelativeResize="0"/>
          <p:nvPr/>
        </p:nvPicPr>
        <p:blipFill>
          <a:blip r:embed="rId4">
            <a:alphaModFix/>
          </a:blip>
          <a:stretch>
            <a:fillRect/>
          </a:stretch>
        </p:blipFill>
        <p:spPr>
          <a:xfrm>
            <a:off x="206450" y="381400"/>
            <a:ext cx="3999900" cy="1838450"/>
          </a:xfrm>
          <a:prstGeom prst="rect">
            <a:avLst/>
          </a:prstGeom>
          <a:noFill/>
          <a:ln>
            <a:noFill/>
          </a:ln>
        </p:spPr>
      </p:pic>
      <p:sp>
        <p:nvSpPr>
          <p:cNvPr id="116" name="Google Shape;116;p20"/>
          <p:cNvSpPr txBox="1"/>
          <p:nvPr/>
        </p:nvSpPr>
        <p:spPr>
          <a:xfrm>
            <a:off x="6712750" y="706100"/>
            <a:ext cx="2360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Weakness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Low </a:t>
            </a:r>
            <a:r>
              <a:rPr lang="en" sz="1300">
                <a:solidFill>
                  <a:schemeClr val="dk1"/>
                </a:solidFill>
                <a:latin typeface="Roboto"/>
                <a:ea typeface="Roboto"/>
                <a:cs typeface="Roboto"/>
                <a:sym typeface="Roboto"/>
              </a:rPr>
              <a:t>accuracy on deep throws</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minor injury in January</a:t>
            </a:r>
            <a:endParaRPr sz="1300">
              <a:solidFill>
                <a:schemeClr val="dk1"/>
              </a:solidFill>
              <a:latin typeface="Roboto"/>
              <a:ea typeface="Roboto"/>
              <a:cs typeface="Roboto"/>
              <a:sym typeface="Roboto"/>
            </a:endParaRPr>
          </a:p>
        </p:txBody>
      </p:sp>
      <p:pic>
        <p:nvPicPr>
          <p:cNvPr id="117" name="Google Shape;117;p20"/>
          <p:cNvPicPr preferRelativeResize="0"/>
          <p:nvPr/>
        </p:nvPicPr>
        <p:blipFill>
          <a:blip r:embed="rId5">
            <a:alphaModFix/>
          </a:blip>
          <a:stretch>
            <a:fillRect/>
          </a:stretch>
        </p:blipFill>
        <p:spPr>
          <a:xfrm>
            <a:off x="206450" y="2767450"/>
            <a:ext cx="3999898" cy="1950600"/>
          </a:xfrm>
          <a:prstGeom prst="rect">
            <a:avLst/>
          </a:prstGeom>
          <a:noFill/>
          <a:ln>
            <a:noFill/>
          </a:ln>
        </p:spPr>
      </p:pic>
      <p:sp>
        <p:nvSpPr>
          <p:cNvPr id="118" name="Google Shape;118;p20"/>
          <p:cNvSpPr txBox="1"/>
          <p:nvPr/>
        </p:nvSpPr>
        <p:spPr>
          <a:xfrm>
            <a:off x="4391600" y="3150100"/>
            <a:ext cx="2266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Strengths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explosive pass rush potential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athleticism to roam in coverage</a:t>
            </a:r>
            <a:endParaRPr sz="1300">
              <a:solidFill>
                <a:schemeClr val="dk1"/>
              </a:solidFill>
            </a:endParaRPr>
          </a:p>
        </p:txBody>
      </p:sp>
      <p:sp>
        <p:nvSpPr>
          <p:cNvPr id="119" name="Google Shape;119;p20"/>
          <p:cNvSpPr txBox="1"/>
          <p:nvPr/>
        </p:nvSpPr>
        <p:spPr>
          <a:xfrm>
            <a:off x="6658100" y="3150100"/>
            <a:ext cx="2360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Weaknesses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learn the anticipation element of the NFL</a:t>
            </a:r>
            <a:endParaRPr sz="1300">
              <a:solidFill>
                <a:schemeClr val="dk1"/>
              </a:solidFill>
            </a:endParaRPr>
          </a:p>
          <a:p>
            <a:pPr indent="-311150" lvl="0" marL="457200" rtl="0" algn="l">
              <a:spcBef>
                <a:spcPts val="0"/>
              </a:spcBef>
              <a:spcAft>
                <a:spcPts val="0"/>
              </a:spcAft>
              <a:buClr>
                <a:schemeClr val="dk1"/>
              </a:buClr>
              <a:buSzPts val="1300"/>
              <a:buFont typeface="Roboto"/>
              <a:buChar char="●"/>
            </a:pPr>
            <a:r>
              <a:rPr b="1" lang="en" sz="1300">
                <a:solidFill>
                  <a:schemeClr val="dk1"/>
                </a:solidFill>
                <a:latin typeface="Roboto"/>
                <a:ea typeface="Roboto"/>
                <a:cs typeface="Roboto"/>
                <a:sym typeface="Roboto"/>
              </a:rPr>
              <a:t>Work on miss tackles</a:t>
            </a:r>
            <a:endParaRPr b="1" sz="1300">
              <a:solidFill>
                <a:schemeClr val="dk1"/>
              </a:solidFill>
              <a:latin typeface="Roboto"/>
              <a:ea typeface="Roboto"/>
              <a:cs typeface="Roboto"/>
              <a:sym typeface="Roboto"/>
            </a:endParaRPr>
          </a:p>
          <a:p>
            <a:pPr indent="0" lvl="0" marL="457200" rtl="0" algn="l">
              <a:spcBef>
                <a:spcPts val="0"/>
              </a:spcBef>
              <a:spcAft>
                <a:spcPts val="0"/>
              </a:spcAft>
              <a:buNone/>
            </a:pPr>
            <a:r>
              <a:rPr b="1" lang="en" sz="1300">
                <a:solidFill>
                  <a:schemeClr val="dk1"/>
                </a:solidFill>
                <a:latin typeface="Roboto"/>
                <a:ea typeface="Roboto"/>
                <a:cs typeface="Roboto"/>
                <a:sym typeface="Roboto"/>
              </a:rPr>
              <a:t>&amp; high tackling </a:t>
            </a:r>
            <a:endParaRPr b="1" sz="13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rgbClr val="202124"/>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213625" y="24231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Panthers Offensive Line</a:t>
            </a:r>
            <a:endParaRPr/>
          </a:p>
        </p:txBody>
      </p:sp>
      <p:sp>
        <p:nvSpPr>
          <p:cNvPr id="125" name="Google Shape;125;p21"/>
          <p:cNvSpPr txBox="1"/>
          <p:nvPr>
            <p:ph idx="1" type="body"/>
          </p:nvPr>
        </p:nvSpPr>
        <p:spPr>
          <a:xfrm>
            <a:off x="163450" y="858625"/>
            <a:ext cx="8859300" cy="418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Carolina panthers offensive line  allowed 193 pressures, which was the most allowed in the league. Carolina's quarterbacks were pressured on 28.3% of their dropbacks, which was also a league worst.</a:t>
            </a:r>
            <a:endParaRPr sz="1500">
              <a:solidFill>
                <a:schemeClr val="dk1"/>
              </a:solidFill>
            </a:endParaRPr>
          </a:p>
          <a:p>
            <a:pPr indent="0" lvl="0" marL="0" rtl="0" algn="l">
              <a:spcBef>
                <a:spcPts val="1200"/>
              </a:spcBef>
              <a:spcAft>
                <a:spcPts val="0"/>
              </a:spcAft>
              <a:buNone/>
            </a:pPr>
            <a:r>
              <a:rPr b="1" lang="en">
                <a:solidFill>
                  <a:schemeClr val="dk1"/>
                </a:solidFill>
              </a:rPr>
              <a:t>                                                                                              Carolina panthers Offensive Ranking</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6" name="Google Shape;126;p21"/>
          <p:cNvPicPr preferRelativeResize="0"/>
          <p:nvPr/>
        </p:nvPicPr>
        <p:blipFill>
          <a:blip r:embed="rId3">
            <a:alphaModFix/>
          </a:blip>
          <a:stretch>
            <a:fillRect/>
          </a:stretch>
        </p:blipFill>
        <p:spPr>
          <a:xfrm>
            <a:off x="3974400" y="1938400"/>
            <a:ext cx="4857901" cy="2885774"/>
          </a:xfrm>
          <a:prstGeom prst="rect">
            <a:avLst/>
          </a:prstGeom>
          <a:noFill/>
          <a:ln>
            <a:noFill/>
          </a:ln>
        </p:spPr>
      </p:pic>
      <p:sp>
        <p:nvSpPr>
          <p:cNvPr id="127" name="Google Shape;127;p21"/>
          <p:cNvSpPr txBox="1"/>
          <p:nvPr/>
        </p:nvSpPr>
        <p:spPr>
          <a:xfrm>
            <a:off x="311700" y="2014675"/>
            <a:ext cx="3443400" cy="242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u="sng">
                <a:solidFill>
                  <a:schemeClr val="dk1"/>
                </a:solidFill>
              </a:rPr>
              <a:t>Offensive Starters 2021</a:t>
            </a:r>
            <a:endParaRPr b="1" sz="1500" u="sng">
              <a:solidFill>
                <a:schemeClr val="dk1"/>
              </a:solidFill>
            </a:endParaRPr>
          </a:p>
          <a:p>
            <a:pPr indent="0" lvl="0" marL="0" rtl="0" algn="ctr">
              <a:lnSpc>
                <a:spcPct val="115000"/>
              </a:lnSpc>
              <a:spcBef>
                <a:spcPts val="1200"/>
              </a:spcBef>
              <a:spcAft>
                <a:spcPts val="0"/>
              </a:spcAft>
              <a:buNone/>
            </a:pPr>
            <a:r>
              <a:rPr lang="en">
                <a:solidFill>
                  <a:schemeClr val="dk1"/>
                </a:solidFill>
              </a:rPr>
              <a:t>Left Tackle - Cameron Erving</a:t>
            </a:r>
            <a:endParaRPr>
              <a:solidFill>
                <a:schemeClr val="dk1"/>
              </a:solidFill>
            </a:endParaRPr>
          </a:p>
          <a:p>
            <a:pPr indent="0" lvl="0" marL="0" rtl="0" algn="ctr">
              <a:lnSpc>
                <a:spcPct val="115000"/>
              </a:lnSpc>
              <a:spcBef>
                <a:spcPts val="1200"/>
              </a:spcBef>
              <a:spcAft>
                <a:spcPts val="0"/>
              </a:spcAft>
              <a:buNone/>
            </a:pPr>
            <a:r>
              <a:rPr lang="en">
                <a:solidFill>
                  <a:schemeClr val="dk1"/>
                </a:solidFill>
              </a:rPr>
              <a:t>Left Guard - Pat Elflein</a:t>
            </a:r>
            <a:endParaRPr>
              <a:solidFill>
                <a:schemeClr val="dk1"/>
              </a:solidFill>
            </a:endParaRPr>
          </a:p>
          <a:p>
            <a:pPr indent="0" lvl="0" marL="0" rtl="0" algn="ctr">
              <a:lnSpc>
                <a:spcPct val="115000"/>
              </a:lnSpc>
              <a:spcBef>
                <a:spcPts val="1200"/>
              </a:spcBef>
              <a:spcAft>
                <a:spcPts val="0"/>
              </a:spcAft>
              <a:buNone/>
            </a:pPr>
            <a:r>
              <a:rPr lang="en">
                <a:solidFill>
                  <a:schemeClr val="dk1"/>
                </a:solidFill>
              </a:rPr>
              <a:t>Center - Matt Paradis</a:t>
            </a:r>
            <a:endParaRPr>
              <a:solidFill>
                <a:schemeClr val="dk1"/>
              </a:solidFill>
            </a:endParaRPr>
          </a:p>
          <a:p>
            <a:pPr indent="0" lvl="0" marL="0" rtl="0" algn="ctr">
              <a:lnSpc>
                <a:spcPct val="115000"/>
              </a:lnSpc>
              <a:spcBef>
                <a:spcPts val="1200"/>
              </a:spcBef>
              <a:spcAft>
                <a:spcPts val="0"/>
              </a:spcAft>
              <a:buNone/>
            </a:pPr>
            <a:r>
              <a:rPr lang="en">
                <a:solidFill>
                  <a:schemeClr val="dk1"/>
                </a:solidFill>
              </a:rPr>
              <a:t>Right Guard - John Miller</a:t>
            </a:r>
            <a:endParaRPr>
              <a:solidFill>
                <a:schemeClr val="dk1"/>
              </a:solidFill>
            </a:endParaRPr>
          </a:p>
          <a:p>
            <a:pPr indent="0" lvl="0" marL="0" rtl="0" algn="ctr">
              <a:lnSpc>
                <a:spcPct val="115000"/>
              </a:lnSpc>
              <a:spcBef>
                <a:spcPts val="1200"/>
              </a:spcBef>
              <a:spcAft>
                <a:spcPts val="1200"/>
              </a:spcAft>
              <a:buNone/>
            </a:pPr>
            <a:r>
              <a:rPr lang="en">
                <a:solidFill>
                  <a:schemeClr val="dk1"/>
                </a:solidFill>
              </a:rPr>
              <a:t>Right Tackle - Taylor Moton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63275" y="119850"/>
            <a:ext cx="8091000" cy="516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1760">
                <a:solidFill>
                  <a:schemeClr val="lt2"/>
                </a:solidFill>
              </a:rPr>
              <a:t>Expected offensive starters 2022</a:t>
            </a:r>
            <a:endParaRPr sz="3020"/>
          </a:p>
        </p:txBody>
      </p:sp>
      <p:pic>
        <p:nvPicPr>
          <p:cNvPr id="133" name="Google Shape;133;p22"/>
          <p:cNvPicPr preferRelativeResize="0"/>
          <p:nvPr/>
        </p:nvPicPr>
        <p:blipFill>
          <a:blip r:embed="rId3">
            <a:alphaModFix/>
          </a:blip>
          <a:stretch>
            <a:fillRect/>
          </a:stretch>
        </p:blipFill>
        <p:spPr>
          <a:xfrm>
            <a:off x="621125" y="636150"/>
            <a:ext cx="3683275" cy="4213126"/>
          </a:xfrm>
          <a:prstGeom prst="rect">
            <a:avLst/>
          </a:prstGeom>
          <a:noFill/>
          <a:ln>
            <a:noFill/>
          </a:ln>
        </p:spPr>
      </p:pic>
      <p:sp>
        <p:nvSpPr>
          <p:cNvPr id="134" name="Google Shape;134;p22"/>
          <p:cNvSpPr txBox="1"/>
          <p:nvPr/>
        </p:nvSpPr>
        <p:spPr>
          <a:xfrm>
            <a:off x="4572000" y="802442"/>
            <a:ext cx="4305300" cy="4186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The </a:t>
            </a:r>
            <a:r>
              <a:rPr lang="en" sz="1600">
                <a:solidFill>
                  <a:schemeClr val="dk1"/>
                </a:solidFill>
              </a:rPr>
              <a:t>Panthers new options could give the signal-caller vital time to go through progressions and also plow big lanes for running back Christian McCaffrey to do his thing for good measure.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Other spots that could use some additional help include tight end and the slots behind Moore and Anderson at wideout.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Christian McCaffery had high usage rate since he was drafted but Chubba is a great alternative.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